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2" r:id="rId2"/>
    <p:sldId id="256" r:id="rId3"/>
    <p:sldId id="270" r:id="rId4"/>
    <p:sldId id="310"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275" r:id="rId21"/>
    <p:sldId id="276" r:id="rId22"/>
    <p:sldId id="279" r:id="rId23"/>
    <p:sldId id="278" r:id="rId24"/>
    <p:sldId id="280" r:id="rId25"/>
    <p:sldId id="281" r:id="rId26"/>
    <p:sldId id="282" r:id="rId27"/>
    <p:sldId id="284" r:id="rId28"/>
    <p:sldId id="285" r:id="rId29"/>
    <p:sldId id="286" r:id="rId30"/>
    <p:sldId id="287" r:id="rId31"/>
    <p:sldId id="311" r:id="rId32"/>
    <p:sldId id="288" r:id="rId33"/>
    <p:sldId id="289" r:id="rId34"/>
    <p:sldId id="290" r:id="rId35"/>
    <p:sldId id="291" r:id="rId36"/>
    <p:sldId id="292" r:id="rId37"/>
    <p:sldId id="293" r:id="rId38"/>
    <p:sldId id="294" r:id="rId39"/>
    <p:sldId id="271" r:id="rId40"/>
    <p:sldId id="272" r:id="rId41"/>
    <p:sldId id="273" r:id="rId42"/>
    <p:sldId id="259" r:id="rId43"/>
    <p:sldId id="257" r:id="rId44"/>
    <p:sldId id="258" r:id="rId45"/>
    <p:sldId id="274" r:id="rId46"/>
    <p:sldId id="260" r:id="rId47"/>
    <p:sldId id="261" r:id="rId48"/>
    <p:sldId id="26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78" y="-90"/>
      </p:cViewPr>
      <p:guideLst>
        <p:guide orient="horz" pos="2160"/>
        <p:guide pos="2880"/>
      </p:guideLst>
    </p:cSldViewPr>
  </p:slideViewPr>
  <p:notesTextViewPr>
    <p:cViewPr>
      <p:scale>
        <a:sx n="1" d="1"/>
        <a:sy n="1" d="1"/>
      </p:scale>
      <p:origin x="0" y="0"/>
    </p:cViewPr>
  </p:notesTextViewPr>
  <p:sorterViewPr>
    <p:cViewPr>
      <p:scale>
        <a:sx n="100" d="100"/>
        <a:sy n="100" d="100"/>
      </p:scale>
      <p:origin x="0" y="6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593FD9-5FFA-4211-9F08-E8317BE211DE}" type="datetimeFigureOut">
              <a:rPr lang="en-US" smtClean="0"/>
              <a:t>9/14/2019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104A-775E-4ADB-A06B-365B517095A2}" type="slidenum">
              <a:rPr lang="en-US" smtClean="0"/>
              <a:t>‹#›</a:t>
            </a:fld>
            <a:endParaRPr lang="en-US"/>
          </a:p>
        </p:txBody>
      </p:sp>
    </p:spTree>
    <p:extLst>
      <p:ext uri="{BB962C8B-B14F-4D97-AF65-F5344CB8AC3E}">
        <p14:creationId xmlns:p14="http://schemas.microsoft.com/office/powerpoint/2010/main" val="280799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clotting requiring replacement of tubing or </a:t>
            </a:r>
            <a:r>
              <a:rPr lang="en-US" dirty="0" err="1" smtClean="0"/>
              <a:t>hemodialyzer</a:t>
            </a:r>
            <a:r>
              <a:rPr lang="en-US" dirty="0" smtClean="0"/>
              <a:t> is more frequently reported with single pass machines, occurring in about 20 to 25 percent of treatments [  26,32,33  ]. A reduction in </a:t>
            </a:r>
            <a:r>
              <a:rPr lang="en-US" dirty="0" err="1" smtClean="0"/>
              <a:t>hemodialyzer</a:t>
            </a:r>
            <a:r>
              <a:rPr lang="en-US" dirty="0" smtClean="0"/>
              <a:t> size from 1.8m  2  to 0.7m  2  in one series and from 2m  2  to 1m  2  in another series reportedly reduced the frequency of this problem [  30,32  ]. </a:t>
            </a:r>
          </a:p>
          <a:p>
            <a:endParaRPr lang="en-US" dirty="0" smtClean="0"/>
          </a:p>
          <a:p>
            <a:r>
              <a:rPr lang="en-US" dirty="0" smtClean="0"/>
              <a:t>Unfractionated  heparin  is the most commonly utilized anticoagulant, and reported regimens are remarkably consistent. In general, heparin is concurrently administered in the majority of hybrid treatments, although up to 40 percent of treatments may be completed without anticoagulation. Heparin regimens typically consist of a 1000 to 2000 unit bolus, followed by an infusion of 500 to 1000  units/hour  to keep the activated partial thromboplastin time 10 to 20 seconds above or 1.5 times control [  2,26,27,31,33,36  ]. </a:t>
            </a:r>
          </a:p>
          <a:p>
            <a:endParaRPr lang="en-US" dirty="0" smtClean="0"/>
          </a:p>
          <a:p>
            <a:r>
              <a:rPr lang="en-US" dirty="0" smtClean="0"/>
              <a:t> Heparin  exposure is less for PIRRT than for CRRT. Mean heparin requirements vary according to the particular PIRRT regimen, but are reported to be between 4000 and 10,000 units per treatment-day, between 50 and 75 percent less than for CRRT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1A104A-775E-4ADB-A06B-365B517095A2}" type="slidenum">
              <a:rPr lang="en-US" smtClean="0"/>
              <a:t>30</a:t>
            </a:fld>
            <a:endParaRPr lang="en-US"/>
          </a:p>
        </p:txBody>
      </p:sp>
    </p:spTree>
    <p:extLst>
      <p:ext uri="{BB962C8B-B14F-4D97-AF65-F5344CB8AC3E}">
        <p14:creationId xmlns:p14="http://schemas.microsoft.com/office/powerpoint/2010/main" val="359394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observational data suggest that PIRRT are safe and effective [  2,22,24,28,29,36,76,134  ]. A time-series analysis of three intensive care units from three different countries showed that a change from CRRT to PIRRT was not associated with a change in mortality risk [  40  ], even when accounting for patient illness severity and underlying trends for improvement in mortality rates of AKI patients over time [  135-137  ]. </a:t>
            </a:r>
          </a:p>
          <a:p>
            <a:endParaRPr lang="en-US" dirty="0" smtClean="0"/>
          </a:p>
          <a:p>
            <a:r>
              <a:rPr lang="en-US" dirty="0" smtClean="0"/>
              <a:t>Prospective studies have been inconclusive related to survival [  30,31  ]. The largest study that has examined outcomes with PIRRT is the </a:t>
            </a:r>
            <a:r>
              <a:rPr lang="en-US" dirty="0" err="1" smtClean="0"/>
              <a:t>Stuivenberg</a:t>
            </a:r>
            <a:r>
              <a:rPr lang="en-US" dirty="0" smtClean="0"/>
              <a:t> Hospital Acute Renal Failure (SHARF) 4 study; investigators have provided interim analyses of the multicenter, prospective, randomized study of 996 patients, and reported a hospital mortality of 68 percent for those treated with PIRRT and 64 percent for those treated with CRRT [  138-140  ]. However, there are concerns about randomization imbalance and poor recruitment, and premature termination [  141  ]. </a:t>
            </a:r>
          </a:p>
          <a:p>
            <a:endParaRPr lang="en-US" dirty="0" smtClean="0"/>
          </a:p>
          <a:p>
            <a:r>
              <a:rPr lang="en-US" dirty="0" smtClean="0"/>
              <a:t>There is a paucity of data on outcomes with PIRRT in patients with head injuries, cardiogenic shock and severe hepatic failure. Very preliminary data suggest that PIRRT may be safe [  69,142-145  ], but further data are necessary before recommendations can be made. </a:t>
            </a:r>
          </a:p>
          <a:p>
            <a:endParaRPr lang="en-US" dirty="0"/>
          </a:p>
        </p:txBody>
      </p:sp>
      <p:sp>
        <p:nvSpPr>
          <p:cNvPr id="4" name="Slide Number Placeholder 3"/>
          <p:cNvSpPr>
            <a:spLocks noGrp="1"/>
          </p:cNvSpPr>
          <p:nvPr>
            <p:ph type="sldNum" sz="quarter" idx="10"/>
          </p:nvPr>
        </p:nvSpPr>
        <p:spPr/>
        <p:txBody>
          <a:bodyPr/>
          <a:lstStyle/>
          <a:p>
            <a:fld id="{131A104A-775E-4ADB-A06B-365B517095A2}" type="slidenum">
              <a:rPr lang="en-US" smtClean="0"/>
              <a:t>36</a:t>
            </a:fld>
            <a:endParaRPr lang="en-US"/>
          </a:p>
        </p:txBody>
      </p:sp>
    </p:spTree>
    <p:extLst>
      <p:ext uri="{BB962C8B-B14F-4D97-AF65-F5344CB8AC3E}">
        <p14:creationId xmlns:p14="http://schemas.microsoft.com/office/powerpoint/2010/main" val="139033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DFE2B-9301-4560-ADAD-71A7146B38AC}"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190091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DFE2B-9301-4560-ADAD-71A7146B38AC}"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45009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DFE2B-9301-4560-ADAD-71A7146B38AC}"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266321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DFE2B-9301-4560-ADAD-71A7146B38AC}"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80132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DFE2B-9301-4560-ADAD-71A7146B38AC}"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332898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DFE2B-9301-4560-ADAD-71A7146B38AC}"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168320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DFE2B-9301-4560-ADAD-71A7146B38AC}"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38211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DFE2B-9301-4560-ADAD-71A7146B38AC}"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274669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DFE2B-9301-4560-ADAD-71A7146B38AC}"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186703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DFE2B-9301-4560-ADAD-71A7146B38AC}"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22182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DFE2B-9301-4560-ADAD-71A7146B38AC}"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0049-F605-432D-AE94-4728A1D576D7}" type="slidenum">
              <a:rPr lang="en-US" smtClean="0"/>
              <a:t>‹#›</a:t>
            </a:fld>
            <a:endParaRPr lang="en-US"/>
          </a:p>
        </p:txBody>
      </p:sp>
    </p:spTree>
    <p:extLst>
      <p:ext uri="{BB962C8B-B14F-4D97-AF65-F5344CB8AC3E}">
        <p14:creationId xmlns:p14="http://schemas.microsoft.com/office/powerpoint/2010/main" val="67982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DFE2B-9301-4560-ADAD-71A7146B38AC}" type="datetimeFigureOut">
              <a:rPr lang="en-US" smtClean="0"/>
              <a:t>9/14/2019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0049-F605-432D-AE94-4728A1D576D7}" type="slidenum">
              <a:rPr lang="en-US" smtClean="0"/>
              <a:t>‹#›</a:t>
            </a:fld>
            <a:endParaRPr lang="en-US"/>
          </a:p>
        </p:txBody>
      </p:sp>
    </p:spTree>
    <p:extLst>
      <p:ext uri="{BB962C8B-B14F-4D97-AF65-F5344CB8AC3E}">
        <p14:creationId xmlns:p14="http://schemas.microsoft.com/office/powerpoint/2010/main" val="4894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D:\sabbaghm%20flash\UTD21.6\contents\mobipreview.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029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886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89164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11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112837"/>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998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8305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972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9096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70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6390" y="1600200"/>
            <a:ext cx="727121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6581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67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341" y="1600200"/>
            <a:ext cx="7259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609600"/>
            <a:ext cx="80200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49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4535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376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518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321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62104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390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4706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03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14800"/>
            <a:ext cx="6400800" cy="1752600"/>
          </a:xfrm>
        </p:spPr>
        <p:txBody>
          <a:bodyPr/>
          <a:lstStyle/>
          <a:p>
            <a:r>
              <a:rPr lang="en-US" b="1" dirty="0" err="1" smtClean="0">
                <a:solidFill>
                  <a:srgbClr val="C00000"/>
                </a:solidFill>
              </a:rPr>
              <a:t>Dr.Sabbagh</a:t>
            </a:r>
            <a:endParaRPr lang="en-US" b="1" dirty="0" smtClean="0">
              <a:solidFill>
                <a:srgbClr val="C00000"/>
              </a:solidFill>
            </a:endParaRPr>
          </a:p>
          <a:p>
            <a:r>
              <a:rPr lang="en-US" b="1" dirty="0" smtClean="0">
                <a:solidFill>
                  <a:srgbClr val="C00000"/>
                </a:solidFill>
              </a:rPr>
              <a:t>24.6.98</a:t>
            </a:r>
            <a:endParaRPr lang="en-US" b="1" dirty="0">
              <a:solidFill>
                <a:srgbClr val="C00000"/>
              </a:solidFill>
            </a:endParaRPr>
          </a:p>
        </p:txBody>
      </p:sp>
      <p:sp>
        <p:nvSpPr>
          <p:cNvPr id="4" name="Rectangle 3"/>
          <p:cNvSpPr/>
          <p:nvPr/>
        </p:nvSpPr>
        <p:spPr>
          <a:xfrm>
            <a:off x="1039263" y="789028"/>
            <a:ext cx="6898042" cy="153888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SLED </a:t>
            </a:r>
            <a:b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4000" b="1" cap="none" spc="0" dirty="0" smtClean="0">
                <a:ln w="11430"/>
                <a:solidFill>
                  <a:srgbClr val="C00000"/>
                </a:solidFill>
                <a:effectLst>
                  <a:outerShdw blurRad="80000" dist="40000" dir="5040000" algn="tl">
                    <a:srgbClr val="000000">
                      <a:alpha val="30000"/>
                    </a:srgbClr>
                  </a:outerShdw>
                </a:effectLst>
              </a:rPr>
              <a:t>S</a:t>
            </a: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ustain </a:t>
            </a:r>
            <a:r>
              <a:rPr lang="en-US" sz="4000" b="1" cap="none" spc="0" dirty="0" smtClean="0">
                <a:ln w="11430"/>
                <a:solidFill>
                  <a:srgbClr val="C00000"/>
                </a:solidFill>
                <a:effectLst>
                  <a:outerShdw blurRad="80000" dist="40000" dir="5040000" algn="tl">
                    <a:srgbClr val="000000">
                      <a:alpha val="30000"/>
                    </a:srgbClr>
                  </a:outerShdw>
                </a:effectLst>
              </a:rPr>
              <a:t>L</a:t>
            </a: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ow </a:t>
            </a:r>
            <a:r>
              <a:rPr lang="en-US" sz="4000" b="1" cap="none" spc="0" dirty="0" smtClean="0">
                <a:ln w="11430"/>
                <a:solidFill>
                  <a:srgbClr val="C00000"/>
                </a:solidFill>
                <a:effectLst>
                  <a:outerShdw blurRad="80000" dist="40000" dir="5040000" algn="tl">
                    <a:srgbClr val="000000">
                      <a:alpha val="30000"/>
                    </a:srgbClr>
                  </a:outerShdw>
                </a:effectLst>
              </a:rPr>
              <a:t>E</a:t>
            </a: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fficiency </a:t>
            </a:r>
            <a:r>
              <a:rPr lang="en-US" sz="4000" b="1" cap="none" spc="0" dirty="0" smtClean="0">
                <a:ln w="11430"/>
                <a:solidFill>
                  <a:srgbClr val="C00000"/>
                </a:solidFill>
                <a:effectLst>
                  <a:outerShdw blurRad="80000" dist="40000" dir="5040000" algn="tl">
                    <a:srgbClr val="000000">
                      <a:alpha val="30000"/>
                    </a:srgbClr>
                  </a:outerShdw>
                </a:effectLst>
              </a:rPr>
              <a:t>D</a:t>
            </a: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ialysis)</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9555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77500" lnSpcReduction="20000"/>
          </a:bodyPr>
          <a:lstStyle/>
          <a:p>
            <a:r>
              <a:rPr lang="en-US" dirty="0" smtClean="0"/>
              <a:t>SLED is a form of IHD using an extended (6- to 10- hour) session length and reduced blood and dialysate flow rates.</a:t>
            </a:r>
          </a:p>
          <a:p>
            <a:r>
              <a:rPr lang="en-US" dirty="0" smtClean="0"/>
              <a:t>Blood flow rates (BFRs) are about 200 mL/min and dialysate flow rate is 100–300 mL/min. </a:t>
            </a:r>
          </a:p>
          <a:p>
            <a:r>
              <a:rPr lang="en-US" dirty="0" smtClean="0"/>
              <a:t>Regular hemodialysis equipment can be used as long as low blood and dialysate flow rates are supported; </a:t>
            </a:r>
            <a:r>
              <a:rPr lang="en-US" dirty="0" smtClean="0">
                <a:solidFill>
                  <a:srgbClr val="C00000"/>
                </a:solidFill>
              </a:rPr>
              <a:t>a software update may be required with certain dialysis machines to provide the lower rates. </a:t>
            </a:r>
          </a:p>
          <a:p>
            <a:r>
              <a:rPr lang="en-US" dirty="0" smtClean="0"/>
              <a:t>The same machine used for IHD during the day often can be used for SLED during the night, </a:t>
            </a:r>
            <a:r>
              <a:rPr lang="en-US" dirty="0" smtClean="0">
                <a:solidFill>
                  <a:srgbClr val="C00000"/>
                </a:solidFill>
              </a:rPr>
              <a:t>and hemodialysis nurses can easily be trained to perform SLED, offering some economy of staff instruction.</a:t>
            </a:r>
          </a:p>
          <a:p>
            <a:r>
              <a:rPr lang="en-US" dirty="0" smtClean="0"/>
              <a:t> SLED allows units where CRRT equipment or personnel are unavailable or limited to offer a treatment modality that should achieve similar benefits as CRRT.</a:t>
            </a:r>
            <a:endParaRPr lang="en-US" dirty="0"/>
          </a:p>
        </p:txBody>
      </p:sp>
    </p:spTree>
    <p:extLst>
      <p:ext uri="{BB962C8B-B14F-4D97-AF65-F5344CB8AC3E}">
        <p14:creationId xmlns:p14="http://schemas.microsoft.com/office/powerpoint/2010/main" val="3123884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9600" cy="443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280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77500" lnSpcReduction="20000"/>
          </a:bodyPr>
          <a:lstStyle/>
          <a:p>
            <a:pPr marL="0" indent="0">
              <a:buNone/>
            </a:pPr>
            <a:r>
              <a:rPr lang="en-US" sz="3400" b="1" dirty="0" smtClean="0">
                <a:solidFill>
                  <a:srgbClr val="C00000"/>
                </a:solidFill>
              </a:rPr>
              <a:t>TECHNICAL CONSIDERATIONS </a:t>
            </a:r>
            <a:r>
              <a:rPr lang="en-US" dirty="0" smtClean="0"/>
              <a:t> :</a:t>
            </a:r>
          </a:p>
          <a:p>
            <a:pPr marL="0" indent="0">
              <a:buNone/>
            </a:pPr>
            <a:endParaRPr lang="en-US" dirty="0" smtClean="0"/>
          </a:p>
          <a:p>
            <a:r>
              <a:rPr lang="en-US" dirty="0" smtClean="0"/>
              <a:t> Each center utilizes </a:t>
            </a:r>
            <a:r>
              <a:rPr lang="en-US" b="1" i="1" u="sng" dirty="0" smtClean="0">
                <a:solidFill>
                  <a:srgbClr val="C00000"/>
                </a:solidFill>
              </a:rPr>
              <a:t>equipment </a:t>
            </a:r>
            <a:r>
              <a:rPr lang="en-US" dirty="0" smtClean="0"/>
              <a:t>that is routine and familiar to medical and nursing staff. </a:t>
            </a:r>
          </a:p>
          <a:p>
            <a:pPr lvl="1"/>
            <a:r>
              <a:rPr lang="en-US" dirty="0" smtClean="0"/>
              <a:t>Hemodialysis machines </a:t>
            </a:r>
          </a:p>
          <a:p>
            <a:pPr lvl="1"/>
            <a:r>
              <a:rPr lang="en-US" dirty="0" smtClean="0"/>
              <a:t>Dialysate </a:t>
            </a:r>
          </a:p>
          <a:p>
            <a:pPr lvl="1"/>
            <a:r>
              <a:rPr lang="en-US" dirty="0" smtClean="0"/>
              <a:t>Dialysate flow </a:t>
            </a:r>
          </a:p>
          <a:p>
            <a:pPr lvl="1"/>
            <a:r>
              <a:rPr lang="en-US" dirty="0" smtClean="0"/>
              <a:t>Ultrafiltration rate </a:t>
            </a:r>
          </a:p>
          <a:p>
            <a:pPr lvl="1"/>
            <a:r>
              <a:rPr lang="en-US" dirty="0" smtClean="0"/>
              <a:t>On-line fluid for filtrate replacement during </a:t>
            </a:r>
            <a:r>
              <a:rPr lang="en-US" dirty="0" err="1" smtClean="0"/>
              <a:t>hemodiafiltration</a:t>
            </a:r>
            <a:r>
              <a:rPr lang="en-US" dirty="0" smtClean="0"/>
              <a:t> </a:t>
            </a:r>
          </a:p>
          <a:p>
            <a:pPr lvl="1"/>
            <a:r>
              <a:rPr lang="en-US" dirty="0" err="1" smtClean="0"/>
              <a:t>Hemodialyzers</a:t>
            </a:r>
            <a:r>
              <a:rPr lang="en-US" dirty="0" smtClean="0"/>
              <a:t> </a:t>
            </a:r>
          </a:p>
          <a:p>
            <a:pPr lvl="1"/>
            <a:r>
              <a:rPr lang="en-US" dirty="0" smtClean="0"/>
              <a:t>Anticoagulation </a:t>
            </a:r>
          </a:p>
          <a:p>
            <a:pPr lvl="1"/>
            <a:r>
              <a:rPr lang="en-US" dirty="0" smtClean="0"/>
              <a:t>Vascular access </a:t>
            </a:r>
          </a:p>
          <a:p>
            <a:pPr lvl="1"/>
            <a:endParaRPr lang="en-US" dirty="0"/>
          </a:p>
        </p:txBody>
      </p:sp>
    </p:spTree>
    <p:extLst>
      <p:ext uri="{BB962C8B-B14F-4D97-AF65-F5344CB8AC3E}">
        <p14:creationId xmlns:p14="http://schemas.microsoft.com/office/powerpoint/2010/main" val="118600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48599" cy="538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716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77500" lnSpcReduction="20000"/>
          </a:bodyPr>
          <a:lstStyle/>
          <a:p>
            <a:pPr marL="0" indent="0">
              <a:buNone/>
            </a:pPr>
            <a:r>
              <a:rPr lang="en-US" sz="3600" b="1" dirty="0" smtClean="0">
                <a:solidFill>
                  <a:srgbClr val="C00000"/>
                </a:solidFill>
              </a:rPr>
              <a:t>Hemodialysis machines :</a:t>
            </a:r>
          </a:p>
          <a:p>
            <a:pPr marL="0" indent="0">
              <a:buNone/>
            </a:pPr>
            <a:endParaRPr lang="en-US" sz="3600" b="1" dirty="0" smtClean="0">
              <a:solidFill>
                <a:srgbClr val="C00000"/>
              </a:solidFill>
            </a:endParaRPr>
          </a:p>
          <a:p>
            <a:r>
              <a:rPr lang="en-US" dirty="0" smtClean="0"/>
              <a:t> Machines for </a:t>
            </a:r>
            <a:r>
              <a:rPr lang="en-US" u="sng" dirty="0" smtClean="0">
                <a:solidFill>
                  <a:srgbClr val="C00000"/>
                </a:solidFill>
              </a:rPr>
              <a:t>PIRRT</a:t>
            </a:r>
            <a:r>
              <a:rPr lang="en-US" dirty="0" smtClean="0"/>
              <a:t> should ideally have the following characteristics : </a:t>
            </a:r>
          </a:p>
          <a:p>
            <a:pPr lvl="1"/>
            <a:r>
              <a:rPr lang="en-US" dirty="0" smtClean="0"/>
              <a:t>Flexible options for QD, allowing for low flows should the clinical situation mandate low solute clearance and ultrafiltration rate (UFR) </a:t>
            </a:r>
          </a:p>
          <a:p>
            <a:pPr lvl="1"/>
            <a:r>
              <a:rPr lang="en-US" dirty="0" smtClean="0"/>
              <a:t>Flexible options for hybrid treatment duration, allowing prolonged or even continuous treatments </a:t>
            </a:r>
          </a:p>
          <a:p>
            <a:pPr lvl="1"/>
            <a:r>
              <a:rPr lang="en-US" dirty="0" smtClean="0"/>
              <a:t>Clear interface with the nurse managing the treatment preferably via a dedicated PIRRT screen </a:t>
            </a:r>
          </a:p>
          <a:p>
            <a:pPr lvl="1"/>
            <a:r>
              <a:rPr lang="en-US" dirty="0" smtClean="0"/>
              <a:t>Standard procedures for changing between </a:t>
            </a:r>
            <a:r>
              <a:rPr lang="en-US" dirty="0" err="1" smtClean="0"/>
              <a:t>iHD</a:t>
            </a:r>
            <a:r>
              <a:rPr lang="en-US" dirty="0" smtClean="0"/>
              <a:t> and PIRRT, allowing either modality to be conveniently chosen at treatment commencement without any resultant delay. </a:t>
            </a:r>
          </a:p>
          <a:p>
            <a:pPr lvl="1"/>
            <a:endParaRPr lang="en-US" dirty="0"/>
          </a:p>
        </p:txBody>
      </p:sp>
    </p:spTree>
    <p:extLst>
      <p:ext uri="{BB962C8B-B14F-4D97-AF65-F5344CB8AC3E}">
        <p14:creationId xmlns:p14="http://schemas.microsoft.com/office/powerpoint/2010/main" val="191774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86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32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25000" lnSpcReduction="20000"/>
          </a:bodyPr>
          <a:lstStyle/>
          <a:p>
            <a:pPr marL="0" indent="0">
              <a:buNone/>
            </a:pPr>
            <a:r>
              <a:rPr lang="en-US" sz="11200" b="1" dirty="0" smtClean="0">
                <a:solidFill>
                  <a:srgbClr val="C00000"/>
                </a:solidFill>
              </a:rPr>
              <a:t>Dialysate composition :</a:t>
            </a:r>
          </a:p>
          <a:p>
            <a:r>
              <a:rPr lang="en-US" sz="7200" dirty="0" smtClean="0"/>
              <a:t>Varied according to clinical need. </a:t>
            </a:r>
          </a:p>
          <a:p>
            <a:r>
              <a:rPr lang="en-US" sz="7200" dirty="0" smtClean="0"/>
              <a:t>When the duration of PIRRT is </a:t>
            </a:r>
            <a:r>
              <a:rPr lang="en-US" sz="7200" dirty="0" smtClean="0">
                <a:solidFill>
                  <a:srgbClr val="FF0000"/>
                </a:solidFill>
              </a:rPr>
              <a:t>eight hours or more</a:t>
            </a:r>
            <a:r>
              <a:rPr lang="en-US" sz="7200" dirty="0" smtClean="0"/>
              <a:t>, most common dialysate solution contains the following concentrations of ions: </a:t>
            </a:r>
          </a:p>
          <a:p>
            <a:pPr lvl="1"/>
            <a:r>
              <a:rPr lang="en-US" sz="6800" dirty="0" smtClean="0"/>
              <a:t>• Potassium at 4  </a:t>
            </a:r>
            <a:r>
              <a:rPr lang="en-US" sz="6800" dirty="0" err="1" smtClean="0"/>
              <a:t>meq</a:t>
            </a:r>
            <a:r>
              <a:rPr lang="en-US" sz="6800" dirty="0" smtClean="0"/>
              <a:t>/L  </a:t>
            </a:r>
          </a:p>
          <a:p>
            <a:pPr lvl="1"/>
            <a:r>
              <a:rPr lang="en-US" sz="6800" dirty="0" smtClean="0"/>
              <a:t>• Bicarbonate is from 24 to 28  </a:t>
            </a:r>
            <a:r>
              <a:rPr lang="en-US" sz="6800" dirty="0" err="1" smtClean="0"/>
              <a:t>meq</a:t>
            </a:r>
            <a:r>
              <a:rPr lang="en-US" sz="6800" dirty="0" smtClean="0"/>
              <a:t>/L  </a:t>
            </a:r>
          </a:p>
          <a:p>
            <a:pPr lvl="1"/>
            <a:r>
              <a:rPr lang="en-US" sz="6800" dirty="0" smtClean="0"/>
              <a:t>• Calcium from 1.5 to 2.5  </a:t>
            </a:r>
            <a:r>
              <a:rPr lang="en-US" sz="6800" dirty="0" err="1" smtClean="0"/>
              <a:t>meq</a:t>
            </a:r>
            <a:r>
              <a:rPr lang="en-US" sz="6800" dirty="0" smtClean="0"/>
              <a:t>/L  </a:t>
            </a:r>
          </a:p>
          <a:p>
            <a:r>
              <a:rPr lang="en-US" sz="7200" dirty="0" smtClean="0"/>
              <a:t>When the duration of PIRRT is </a:t>
            </a:r>
            <a:r>
              <a:rPr lang="en-US" sz="7200" dirty="0" smtClean="0">
                <a:solidFill>
                  <a:srgbClr val="FF0000"/>
                </a:solidFill>
              </a:rPr>
              <a:t>less than eight hours</a:t>
            </a:r>
            <a:r>
              <a:rPr lang="en-US" sz="7200" dirty="0" smtClean="0"/>
              <a:t>, the most common dialysate solution contains the following concentrations of ions: </a:t>
            </a:r>
          </a:p>
          <a:p>
            <a:pPr lvl="1"/>
            <a:r>
              <a:rPr lang="en-US" sz="6800" dirty="0" smtClean="0"/>
              <a:t>• Potassium at 3  </a:t>
            </a:r>
            <a:r>
              <a:rPr lang="en-US" sz="6800" dirty="0" err="1" smtClean="0"/>
              <a:t>meq</a:t>
            </a:r>
            <a:r>
              <a:rPr lang="en-US" sz="6800" dirty="0" smtClean="0"/>
              <a:t>/L  </a:t>
            </a:r>
          </a:p>
          <a:p>
            <a:pPr lvl="1"/>
            <a:r>
              <a:rPr lang="en-US" sz="6800" dirty="0" smtClean="0"/>
              <a:t>• Bicarbonate from 28 to 32  </a:t>
            </a:r>
            <a:r>
              <a:rPr lang="en-US" sz="6800" dirty="0" err="1" smtClean="0"/>
              <a:t>meq</a:t>
            </a:r>
            <a:r>
              <a:rPr lang="en-US" sz="6800" dirty="0" smtClean="0"/>
              <a:t>/L  </a:t>
            </a:r>
          </a:p>
          <a:p>
            <a:pPr lvl="1"/>
            <a:r>
              <a:rPr lang="en-US" sz="6800" dirty="0" smtClean="0"/>
              <a:t>• Calcium from 1.5 to 2.5  </a:t>
            </a:r>
            <a:r>
              <a:rPr lang="en-US" sz="6800" dirty="0" err="1" smtClean="0"/>
              <a:t>meq</a:t>
            </a:r>
            <a:r>
              <a:rPr lang="en-US" sz="6800" dirty="0" smtClean="0"/>
              <a:t>/L  </a:t>
            </a:r>
          </a:p>
          <a:p>
            <a:pPr marL="457200" lvl="1" indent="0">
              <a:buNone/>
            </a:pPr>
            <a:endParaRPr lang="en-US" sz="6800" dirty="0" smtClean="0"/>
          </a:p>
          <a:p>
            <a:r>
              <a:rPr lang="en-US" sz="7200" dirty="0" smtClean="0"/>
              <a:t>Both authors of this topic review have had some experience with </a:t>
            </a:r>
            <a:r>
              <a:rPr lang="en-US" sz="7200" dirty="0" err="1" smtClean="0"/>
              <a:t>Citrisate</a:t>
            </a:r>
            <a:r>
              <a:rPr lang="en-US" sz="7200" dirty="0" smtClean="0"/>
              <a:t>, a commercially available dialysate that uses </a:t>
            </a:r>
            <a:r>
              <a:rPr lang="en-US" sz="7200" dirty="0" smtClean="0">
                <a:solidFill>
                  <a:srgbClr val="C00000"/>
                </a:solidFill>
              </a:rPr>
              <a:t>citric instead of  acetic acid  </a:t>
            </a:r>
            <a:r>
              <a:rPr lang="en-US" sz="7200" dirty="0" smtClean="0"/>
              <a:t>as buffer.</a:t>
            </a:r>
          </a:p>
          <a:p>
            <a:pPr marL="0" indent="0">
              <a:buNone/>
            </a:pPr>
            <a:endParaRPr lang="en-US" sz="7200" dirty="0" smtClean="0"/>
          </a:p>
          <a:p>
            <a:r>
              <a:rPr lang="en-US" sz="7200" dirty="0" smtClean="0"/>
              <a:t> The use of </a:t>
            </a:r>
            <a:r>
              <a:rPr lang="en-US" sz="7200" dirty="0" err="1" smtClean="0"/>
              <a:t>Citrisate</a:t>
            </a:r>
            <a:r>
              <a:rPr lang="en-US" sz="7200" dirty="0" smtClean="0"/>
              <a:t> during </a:t>
            </a:r>
            <a:r>
              <a:rPr lang="en-US" sz="7200" dirty="0" err="1" smtClean="0"/>
              <a:t>iHD</a:t>
            </a:r>
            <a:r>
              <a:rPr lang="en-US" sz="7200" dirty="0" smtClean="0"/>
              <a:t> in the ICU reportedly </a:t>
            </a:r>
            <a:r>
              <a:rPr lang="en-US" sz="7200" i="1" u="sng" dirty="0" smtClean="0"/>
              <a:t>decreased extracorporeal circuit clotting by 60 to 70 percent compared with  heparin  free-dialysis, due to regional anticoagulation of the </a:t>
            </a:r>
            <a:r>
              <a:rPr lang="en-US" sz="7200" i="1" u="sng" dirty="0" err="1" smtClean="0"/>
              <a:t>tubings</a:t>
            </a:r>
            <a:r>
              <a:rPr lang="en-US" sz="7200" i="1" u="sng" dirty="0" smtClean="0"/>
              <a:t> and </a:t>
            </a:r>
            <a:r>
              <a:rPr lang="en-US" sz="7200" i="1" u="sng" dirty="0" err="1" smtClean="0"/>
              <a:t>hemodialyzer</a:t>
            </a:r>
            <a:r>
              <a:rPr lang="en-US" sz="7200" i="1" u="sng" dirty="0" smtClean="0"/>
              <a:t> by back diffusion of citrate and chelation of plasma calcium </a:t>
            </a:r>
          </a:p>
          <a:p>
            <a:endParaRPr lang="en-US" sz="7200" dirty="0"/>
          </a:p>
        </p:txBody>
      </p:sp>
    </p:spTree>
    <p:extLst>
      <p:ext uri="{BB962C8B-B14F-4D97-AF65-F5344CB8AC3E}">
        <p14:creationId xmlns:p14="http://schemas.microsoft.com/office/powerpoint/2010/main" val="3652197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62500" lnSpcReduction="20000"/>
          </a:bodyPr>
          <a:lstStyle/>
          <a:p>
            <a:pPr marL="0" indent="0">
              <a:buNone/>
            </a:pPr>
            <a:r>
              <a:rPr lang="en-US" sz="4500" b="1" dirty="0" smtClean="0">
                <a:solidFill>
                  <a:srgbClr val="FF0000"/>
                </a:solidFill>
              </a:rPr>
              <a:t>Outside of the United States</a:t>
            </a:r>
            <a:r>
              <a:rPr lang="en-US" sz="4500" b="1" dirty="0" smtClean="0"/>
              <a:t>:</a:t>
            </a:r>
          </a:p>
          <a:p>
            <a:r>
              <a:rPr lang="en-US" u="sng" dirty="0" smtClean="0">
                <a:solidFill>
                  <a:srgbClr val="FF0000"/>
                </a:solidFill>
              </a:rPr>
              <a:t>The most commonly used machines for hybrid treatments are Fresenius 4008 and 54008 series of machines</a:t>
            </a:r>
            <a:r>
              <a:rPr lang="en-US" dirty="0" smtClean="0">
                <a:solidFill>
                  <a:srgbClr val="FF0000"/>
                </a:solidFill>
              </a:rPr>
              <a:t>. </a:t>
            </a:r>
          </a:p>
          <a:p>
            <a:r>
              <a:rPr lang="en-US" dirty="0" smtClean="0"/>
              <a:t>The technical specifications and software platforms are slightly different between Fresenius single pass machines in the United States versus elsewhere. </a:t>
            </a:r>
          </a:p>
          <a:p>
            <a:r>
              <a:rPr lang="en-US" dirty="0" smtClean="0"/>
              <a:t>With regard to QD, most Fresenius single pass machines outside the United States can only deliver QD as low as 300 mL/min.</a:t>
            </a:r>
          </a:p>
          <a:p>
            <a:r>
              <a:rPr lang="en-US" dirty="0" smtClean="0"/>
              <a:t> The exception is the 4008S </a:t>
            </a:r>
            <a:r>
              <a:rPr lang="en-US" dirty="0" err="1" smtClean="0"/>
              <a:t>ARrT</a:t>
            </a:r>
            <a:r>
              <a:rPr lang="en-US" dirty="0" smtClean="0"/>
              <a:t> plus machine (Asia-Pacific only), which can routinely deliver QD of 200 mL/min and the 5008 series which can routinely deliver QD of 100 mL/min.</a:t>
            </a:r>
          </a:p>
          <a:p>
            <a:r>
              <a:rPr lang="en-US" dirty="0" smtClean="0"/>
              <a:t> There are programs outside the United States that report the use of the Fresenius 4008 series with a lower QD than standard; this is achieved through minor modification of the dialysate path. </a:t>
            </a:r>
          </a:p>
          <a:p>
            <a:r>
              <a:rPr lang="en-US" dirty="0" smtClean="0"/>
              <a:t>As an example, a program from Belgium uses the 4008H machine with a QD of between 50 to 300 mL/min. </a:t>
            </a:r>
          </a:p>
          <a:p>
            <a:pPr lvl="1"/>
            <a:r>
              <a:rPr lang="en-US" dirty="0" smtClean="0"/>
              <a:t>Technicians in the unit use a length of tubing (with an external flowmeter) as a connector between the sampling ports on the afferent and efferent dialysate lines to effectively create a bypass; QD is regulated between this bypass and the dialysate compartment of the </a:t>
            </a:r>
            <a:r>
              <a:rPr lang="en-US" dirty="0" err="1" smtClean="0"/>
              <a:t>hemodialyzer</a:t>
            </a:r>
            <a:r>
              <a:rPr lang="en-US" dirty="0" smtClean="0"/>
              <a:t> [ </a:t>
            </a:r>
            <a:r>
              <a:rPr lang="en-US" dirty="0" smtClean="0">
                <a:hlinkClick r:id="rId2"/>
              </a:rPr>
              <a:t>56 </a:t>
            </a:r>
            <a:r>
              <a:rPr lang="en-US" dirty="0" smtClean="0"/>
              <a:t>]. </a:t>
            </a:r>
          </a:p>
          <a:p>
            <a:endParaRPr lang="en-US" dirty="0"/>
          </a:p>
        </p:txBody>
      </p:sp>
    </p:spTree>
    <p:extLst>
      <p:ext uri="{BB962C8B-B14F-4D97-AF65-F5344CB8AC3E}">
        <p14:creationId xmlns:p14="http://schemas.microsoft.com/office/powerpoint/2010/main" val="225123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fontScale="62500" lnSpcReduction="20000"/>
          </a:bodyPr>
          <a:lstStyle/>
          <a:p>
            <a:pPr marL="0" indent="0">
              <a:buNone/>
            </a:pPr>
            <a:r>
              <a:rPr lang="en-US" sz="5100" b="1" dirty="0" smtClean="0">
                <a:solidFill>
                  <a:srgbClr val="C00000"/>
                </a:solidFill>
              </a:rPr>
              <a:t>Ultrafiltration rate  :</a:t>
            </a:r>
          </a:p>
          <a:p>
            <a:r>
              <a:rPr lang="en-US" dirty="0" smtClean="0"/>
              <a:t> Ultrafiltration goals are determined by clinical need. </a:t>
            </a:r>
          </a:p>
          <a:p>
            <a:r>
              <a:rPr lang="en-US" b="1" dirty="0" smtClean="0">
                <a:solidFill>
                  <a:srgbClr val="0070C0"/>
                </a:solidFill>
              </a:rPr>
              <a:t>The main factor governing UFR is cardiovascular stability.</a:t>
            </a:r>
          </a:p>
          <a:p>
            <a:r>
              <a:rPr lang="en-US" dirty="0" smtClean="0"/>
              <a:t> If a prescribed ultrafiltration goal can be achieved over a shorter period, higher UFR is prescribed as tolerated. If not, UFR will be lower, and treatment duration correspondingly longer. </a:t>
            </a:r>
          </a:p>
          <a:p>
            <a:r>
              <a:rPr lang="en-US" dirty="0" smtClean="0"/>
              <a:t>UFR for the </a:t>
            </a:r>
            <a:r>
              <a:rPr lang="en-US" dirty="0" smtClean="0">
                <a:solidFill>
                  <a:srgbClr val="C00000"/>
                </a:solidFill>
              </a:rPr>
              <a:t>2008H </a:t>
            </a:r>
            <a:r>
              <a:rPr lang="en-US" dirty="0" smtClean="0"/>
              <a:t>is controlled in standard fashion :</a:t>
            </a:r>
          </a:p>
          <a:p>
            <a:pPr lvl="1"/>
            <a:r>
              <a:rPr lang="en-US" dirty="0" smtClean="0"/>
              <a:t>for QD of 300 mL/min using the "TIME" and "GOAL" parameters on the dialysis screen. </a:t>
            </a:r>
          </a:p>
          <a:p>
            <a:pPr lvl="1"/>
            <a:r>
              <a:rPr lang="en-US" dirty="0" smtClean="0"/>
              <a:t>For QD of 100 mL/min, UFR is controlled by the "RATE" parameter on the dialysis screen, with nullification of the "TIME" and "GOAL" parameters by setting them to zero ("TIME" parameter cannot be set to beyond eight hours and causes incessant alarms once treatment duration exceeds set time).</a:t>
            </a:r>
          </a:p>
          <a:p>
            <a:pPr lvl="1"/>
            <a:r>
              <a:rPr lang="en-US" dirty="0" smtClean="0"/>
              <a:t> There is a mandatory </a:t>
            </a:r>
            <a:r>
              <a:rPr lang="en-US" dirty="0" smtClean="0">
                <a:solidFill>
                  <a:srgbClr val="C00000"/>
                </a:solidFill>
              </a:rPr>
              <a:t>lower limit to the UFR of 70 mL/hour</a:t>
            </a:r>
            <a:r>
              <a:rPr lang="en-US" dirty="0" smtClean="0"/>
              <a:t>, below which frequent alarms occur for low TMP. </a:t>
            </a:r>
          </a:p>
          <a:p>
            <a:pPr lvl="1"/>
            <a:r>
              <a:rPr lang="en-US" dirty="0" smtClean="0"/>
              <a:t>These limitations do not apply to </a:t>
            </a:r>
            <a:r>
              <a:rPr lang="en-US" dirty="0" smtClean="0">
                <a:solidFill>
                  <a:srgbClr val="C00000"/>
                </a:solidFill>
              </a:rPr>
              <a:t>2008H</a:t>
            </a:r>
            <a:r>
              <a:rPr lang="en-US" dirty="0" smtClean="0"/>
              <a:t> machines that have the CRRT software installed or to the 4008/5008 series, and UFR in these systems is easily set from the dedicated PIRRT screen. </a:t>
            </a:r>
          </a:p>
          <a:p>
            <a:r>
              <a:rPr lang="en-US" dirty="0" smtClean="0"/>
              <a:t>UFR for the </a:t>
            </a:r>
            <a:r>
              <a:rPr lang="en-US" dirty="0" smtClean="0">
                <a:solidFill>
                  <a:srgbClr val="C00000"/>
                </a:solidFill>
              </a:rPr>
              <a:t>Genius </a:t>
            </a:r>
            <a:r>
              <a:rPr lang="en-US" dirty="0" smtClean="0"/>
              <a:t>is controlled by a </a:t>
            </a:r>
            <a:r>
              <a:rPr lang="en-US" u="sng" dirty="0" smtClean="0"/>
              <a:t>simple volumetric pump</a:t>
            </a:r>
            <a:r>
              <a:rPr lang="en-US" dirty="0" smtClean="0"/>
              <a:t> on the dialysate tank, and can be set between 20 and 1000 mL/min. </a:t>
            </a:r>
          </a:p>
          <a:p>
            <a:endParaRPr lang="en-US" dirty="0"/>
          </a:p>
        </p:txBody>
      </p:sp>
    </p:spTree>
    <p:extLst>
      <p:ext uri="{BB962C8B-B14F-4D97-AF65-F5344CB8AC3E}">
        <p14:creationId xmlns:p14="http://schemas.microsoft.com/office/powerpoint/2010/main" val="3683128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85000" lnSpcReduction="20000"/>
          </a:bodyPr>
          <a:lstStyle/>
          <a:p>
            <a:pPr marL="0" indent="0">
              <a:buNone/>
            </a:pPr>
            <a:r>
              <a:rPr lang="en-US" b="1" dirty="0" smtClean="0">
                <a:solidFill>
                  <a:srgbClr val="C00000"/>
                </a:solidFill>
              </a:rPr>
              <a:t>Anticoagulation:</a:t>
            </a:r>
          </a:p>
          <a:p>
            <a:pPr marL="0" indent="0">
              <a:buNone/>
            </a:pPr>
            <a:endParaRPr lang="en-US" b="1" dirty="0" smtClean="0">
              <a:solidFill>
                <a:srgbClr val="C00000"/>
              </a:solidFill>
            </a:endParaRPr>
          </a:p>
          <a:p>
            <a:r>
              <a:rPr lang="en-US" dirty="0" smtClean="0"/>
              <a:t>Although the relationship between blood flow rate (QB) and intradialytic hypotension is unproven, it is widely believed that cardiovascular stability can be improved by decreased clearance and associated solute and fluid shifts [  62  ].</a:t>
            </a:r>
          </a:p>
          <a:p>
            <a:endParaRPr lang="en-US" dirty="0"/>
          </a:p>
          <a:p>
            <a:pPr marL="0" indent="0">
              <a:buNone/>
            </a:pPr>
            <a:endParaRPr lang="en-US" dirty="0" smtClean="0"/>
          </a:p>
          <a:p>
            <a:r>
              <a:rPr lang="en-US" dirty="0" smtClean="0"/>
              <a:t> The common practice of prescribing </a:t>
            </a:r>
            <a:r>
              <a:rPr lang="en-US" u="sng" dirty="0" smtClean="0"/>
              <a:t>lower QB in critically ill patients leads to a propensity for clotting in extracorporeal circuit </a:t>
            </a:r>
            <a:r>
              <a:rPr lang="en-US" u="sng" dirty="0" err="1" smtClean="0"/>
              <a:t>tubings</a:t>
            </a:r>
            <a:r>
              <a:rPr lang="en-US" u="sng" dirty="0" smtClean="0"/>
              <a:t> and </a:t>
            </a:r>
            <a:r>
              <a:rPr lang="en-US" u="sng" dirty="0" err="1" smtClean="0"/>
              <a:t>hemodialyzers</a:t>
            </a:r>
            <a:r>
              <a:rPr lang="en-US" u="sng" dirty="0" smtClean="0"/>
              <a:t>. </a:t>
            </a:r>
            <a:endParaRPr lang="en-US" u="sng" dirty="0"/>
          </a:p>
        </p:txBody>
      </p:sp>
    </p:spTree>
    <p:extLst>
      <p:ext uri="{BB962C8B-B14F-4D97-AF65-F5344CB8AC3E}">
        <p14:creationId xmlns:p14="http://schemas.microsoft.com/office/powerpoint/2010/main" val="46372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947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55000" lnSpcReduction="20000"/>
          </a:bodyPr>
          <a:lstStyle/>
          <a:p>
            <a:pPr>
              <a:buFont typeface="Wingdings" panose="05000000000000000000" pitchFamily="2" charset="2"/>
              <a:buChar char="Ø"/>
            </a:pPr>
            <a:r>
              <a:rPr lang="en-US" i="1" u="sng" dirty="0" smtClean="0">
                <a:solidFill>
                  <a:srgbClr val="C00000"/>
                </a:solidFill>
              </a:rPr>
              <a:t>Clotting</a:t>
            </a:r>
            <a:r>
              <a:rPr lang="en-US" i="1" u="sng" dirty="0" smtClean="0"/>
              <a:t> requiring replacement of tubing or </a:t>
            </a:r>
            <a:r>
              <a:rPr lang="en-US" i="1" u="sng" dirty="0" err="1" smtClean="0"/>
              <a:t>hemodialyzer</a:t>
            </a:r>
            <a:r>
              <a:rPr lang="en-US" i="1" u="sng" dirty="0" smtClean="0"/>
              <a:t> </a:t>
            </a:r>
            <a:r>
              <a:rPr lang="en-US" dirty="0" smtClean="0"/>
              <a:t>is more frequently reported with single pass machines, occurring in about </a:t>
            </a:r>
            <a:r>
              <a:rPr lang="en-US" dirty="0" smtClean="0">
                <a:solidFill>
                  <a:srgbClr val="C00000"/>
                </a:solidFill>
              </a:rPr>
              <a:t>20 to 25 percent </a:t>
            </a:r>
            <a:r>
              <a:rPr lang="en-US" dirty="0" smtClean="0"/>
              <a:t>of treatments [  26,32,33  ]. </a:t>
            </a:r>
          </a:p>
          <a:p>
            <a:pPr>
              <a:buFont typeface="Wingdings" panose="05000000000000000000" pitchFamily="2" charset="2"/>
              <a:buChar char="Ø"/>
            </a:pPr>
            <a:r>
              <a:rPr lang="en-US" dirty="0" smtClean="0">
                <a:solidFill>
                  <a:srgbClr val="C00000"/>
                </a:solidFill>
              </a:rPr>
              <a:t>A reduction in </a:t>
            </a:r>
            <a:r>
              <a:rPr lang="en-US" dirty="0" err="1" smtClean="0">
                <a:solidFill>
                  <a:srgbClr val="C00000"/>
                </a:solidFill>
              </a:rPr>
              <a:t>hemodialyzer</a:t>
            </a:r>
            <a:r>
              <a:rPr lang="en-US" dirty="0" smtClean="0">
                <a:solidFill>
                  <a:srgbClr val="C00000"/>
                </a:solidFill>
              </a:rPr>
              <a:t> size</a:t>
            </a:r>
            <a:r>
              <a:rPr lang="en-US" dirty="0" smtClean="0"/>
              <a:t> from 1.8m  2  to 0.7m  2  in one series and from 2m  2  to 1m  2  in another series reportedly reduced the frequency of this problem [  30,32  ]. </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solidFill>
                  <a:srgbClr val="FF0000"/>
                </a:solidFill>
              </a:rPr>
              <a:t>Unfractionated  heparin  is the most commonly utilized anticoagulant</a:t>
            </a:r>
            <a:r>
              <a:rPr lang="en-US" dirty="0" smtClean="0"/>
              <a:t>, and reported regimens are remarkably consistent. </a:t>
            </a:r>
          </a:p>
          <a:p>
            <a:pPr marL="0" indent="0">
              <a:buNone/>
            </a:pPr>
            <a:endParaRPr lang="en-US" dirty="0" smtClean="0"/>
          </a:p>
          <a:p>
            <a:pPr>
              <a:buFont typeface="Wingdings" panose="05000000000000000000" pitchFamily="2" charset="2"/>
              <a:buChar char="Ø"/>
            </a:pPr>
            <a:r>
              <a:rPr lang="en-US" b="1" i="1" u="sng" dirty="0" smtClean="0"/>
              <a:t>In general, heparin is concurrently administered in the majority of hybrid treatments, although up to 40 percent of treatments may be completed without anticoagulation. </a:t>
            </a:r>
          </a:p>
          <a:p>
            <a:pPr marL="0" indent="0">
              <a:buNone/>
            </a:pPr>
            <a:endParaRPr lang="en-US" dirty="0" smtClean="0"/>
          </a:p>
          <a:p>
            <a:pPr>
              <a:buFont typeface="Wingdings" panose="05000000000000000000" pitchFamily="2" charset="2"/>
              <a:buChar char="Ø"/>
            </a:pPr>
            <a:r>
              <a:rPr lang="en-US" dirty="0" smtClean="0"/>
              <a:t>Heparin regimens typically consist of a 1000 to 2000 unit bolus, followed by an infusion of 500 to 1000  units/hour  to keep the activated partial thromboplastin time 10 to 20 seconds above or 1.5 times control [  2,26,27,31,33,36  ]. </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 Heparin  exposure is less for PIRRT than for CRRT.</a:t>
            </a:r>
          </a:p>
          <a:p>
            <a:pPr>
              <a:buFont typeface="Wingdings" panose="05000000000000000000" pitchFamily="2" charset="2"/>
              <a:buChar char="Ø"/>
            </a:pPr>
            <a:r>
              <a:rPr lang="en-US" dirty="0" smtClean="0"/>
              <a:t> Mean heparin requirements vary according to the particular PIRRT regimen, but are reported to be between </a:t>
            </a:r>
            <a:r>
              <a:rPr lang="en-US" dirty="0" smtClean="0">
                <a:solidFill>
                  <a:srgbClr val="C00000"/>
                </a:solidFill>
              </a:rPr>
              <a:t>4000 and 10,000 units per treatment-day, between 50 and 75 percent less than for CRRT </a:t>
            </a:r>
          </a:p>
          <a:p>
            <a:pPr>
              <a:buFont typeface="Wingdings" panose="05000000000000000000" pitchFamily="2" charset="2"/>
              <a:buChar char="Ø"/>
            </a:pPr>
            <a:endParaRPr lang="en-US" dirty="0">
              <a:solidFill>
                <a:srgbClr val="C00000"/>
              </a:solidFill>
            </a:endParaRPr>
          </a:p>
        </p:txBody>
      </p:sp>
    </p:spTree>
    <p:extLst>
      <p:ext uri="{BB962C8B-B14F-4D97-AF65-F5344CB8AC3E}">
        <p14:creationId xmlns:p14="http://schemas.microsoft.com/office/powerpoint/2010/main" val="3201702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19999"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00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40363"/>
          </a:xfrm>
        </p:spPr>
        <p:txBody>
          <a:bodyPr>
            <a:normAutofit fontScale="70000" lnSpcReduction="20000"/>
          </a:bodyPr>
          <a:lstStyle/>
          <a:p>
            <a:pPr marL="0" indent="0">
              <a:buNone/>
            </a:pPr>
            <a:r>
              <a:rPr lang="en-US" sz="3400" b="1" dirty="0" smtClean="0">
                <a:solidFill>
                  <a:srgbClr val="FF0000"/>
                </a:solidFill>
              </a:rPr>
              <a:t>Regional citrate anticoagulation :</a:t>
            </a:r>
          </a:p>
          <a:p>
            <a:pPr marL="0" indent="0">
              <a:buNone/>
            </a:pPr>
            <a:endParaRPr lang="en-US" sz="3400" b="1" dirty="0" smtClean="0">
              <a:solidFill>
                <a:srgbClr val="FF0000"/>
              </a:solidFill>
            </a:endParaRPr>
          </a:p>
          <a:p>
            <a:pPr lvl="1"/>
            <a:r>
              <a:rPr lang="en-US" dirty="0" smtClean="0"/>
              <a:t>Used for </a:t>
            </a:r>
            <a:r>
              <a:rPr lang="en-US" dirty="0" smtClean="0">
                <a:solidFill>
                  <a:srgbClr val="FF0000"/>
                </a:solidFill>
              </a:rPr>
              <a:t>both batch and single pass machines</a:t>
            </a:r>
            <a:r>
              <a:rPr lang="en-US" dirty="0" smtClean="0"/>
              <a:t> to successfully maintain extracorporeal circuit patency during hybrid treatments. </a:t>
            </a:r>
          </a:p>
          <a:p>
            <a:pPr lvl="1"/>
            <a:endParaRPr lang="en-US" dirty="0" smtClean="0"/>
          </a:p>
          <a:p>
            <a:pPr lvl="1"/>
            <a:r>
              <a:rPr lang="en-US" dirty="0" smtClean="0"/>
              <a:t>For the </a:t>
            </a:r>
            <a:r>
              <a:rPr lang="en-US" dirty="0" smtClean="0">
                <a:solidFill>
                  <a:srgbClr val="FF0000"/>
                </a:solidFill>
              </a:rPr>
              <a:t>Genius</a:t>
            </a:r>
            <a:r>
              <a:rPr lang="en-US" dirty="0" smtClean="0"/>
              <a:t>, this involved a low calcium dialysate concentration (1  </a:t>
            </a:r>
            <a:r>
              <a:rPr lang="en-US" dirty="0" err="1" smtClean="0"/>
              <a:t>mmol</a:t>
            </a:r>
            <a:r>
              <a:rPr lang="en-US" dirty="0" smtClean="0"/>
              <a:t>/L)  combined with a 3 or 4 percent sodium citrate solution infused into the arterial line of the extracorporeal circuit (adjusted according to target the post-filter ionized calcium concentration of 0.5 to 0.7  </a:t>
            </a:r>
            <a:r>
              <a:rPr lang="en-US" dirty="0" err="1" smtClean="0"/>
              <a:t>mmol</a:t>
            </a:r>
            <a:r>
              <a:rPr lang="en-US" dirty="0" smtClean="0"/>
              <a:t>/L)  without routine calcium substitution. </a:t>
            </a:r>
          </a:p>
          <a:p>
            <a:pPr lvl="1"/>
            <a:endParaRPr lang="en-US" dirty="0" smtClean="0"/>
          </a:p>
          <a:p>
            <a:pPr lvl="1"/>
            <a:r>
              <a:rPr lang="en-US" dirty="0" smtClean="0">
                <a:solidFill>
                  <a:srgbClr val="FF0000"/>
                </a:solidFill>
              </a:rPr>
              <a:t>No significant untoward effects</a:t>
            </a:r>
            <a:r>
              <a:rPr lang="en-US" dirty="0" smtClean="0"/>
              <a:t> were observed on blood levels of </a:t>
            </a:r>
            <a:r>
              <a:rPr lang="en-US" u="sng" dirty="0" smtClean="0"/>
              <a:t>calcium, sodium, or acid base balance</a:t>
            </a:r>
            <a:r>
              <a:rPr lang="en-US" dirty="0" smtClean="0"/>
              <a:t> [  64-66  ]. </a:t>
            </a:r>
          </a:p>
          <a:p>
            <a:pPr lvl="1"/>
            <a:endParaRPr lang="en-US" dirty="0" smtClean="0"/>
          </a:p>
          <a:p>
            <a:pPr lvl="1"/>
            <a:r>
              <a:rPr lang="en-US" i="1" u="sng" dirty="0" smtClean="0"/>
              <a:t>For single pass machines, several studies have reported routine use of regional citrate anticoagulation </a:t>
            </a:r>
            <a:r>
              <a:rPr lang="en-US" dirty="0" smtClean="0"/>
              <a:t>[  23,30,67  ] </a:t>
            </a:r>
            <a:endParaRPr lang="en-US" dirty="0"/>
          </a:p>
        </p:txBody>
      </p:sp>
    </p:spTree>
    <p:extLst>
      <p:ext uri="{BB962C8B-B14F-4D97-AF65-F5344CB8AC3E}">
        <p14:creationId xmlns:p14="http://schemas.microsoft.com/office/powerpoint/2010/main" val="897671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fontScale="85000" lnSpcReduction="20000"/>
          </a:bodyPr>
          <a:lstStyle/>
          <a:p>
            <a:pPr marL="0" indent="0">
              <a:buNone/>
            </a:pPr>
            <a:r>
              <a:rPr lang="en-US" b="1" dirty="0" smtClean="0">
                <a:solidFill>
                  <a:srgbClr val="C00000"/>
                </a:solidFill>
              </a:rPr>
              <a:t>Vascular access :</a:t>
            </a:r>
          </a:p>
          <a:p>
            <a:r>
              <a:rPr lang="en-US" dirty="0" smtClean="0"/>
              <a:t> </a:t>
            </a:r>
            <a:r>
              <a:rPr lang="en-US" dirty="0" err="1" smtClean="0"/>
              <a:t>Angioaccess</a:t>
            </a:r>
            <a:r>
              <a:rPr lang="en-US" dirty="0" smtClean="0"/>
              <a:t> is usually established in a central vein at the usual sites.</a:t>
            </a:r>
          </a:p>
          <a:p>
            <a:pPr marL="0" indent="0">
              <a:buNone/>
            </a:pPr>
            <a:endParaRPr lang="en-US" dirty="0" smtClean="0"/>
          </a:p>
          <a:p>
            <a:r>
              <a:rPr lang="en-US" dirty="0" smtClean="0"/>
              <a:t> Preservation of subclavian veins for future access is often not of high priority since many ICU patients requiring renal replacement therapy do not survive to be chronic dialysis patients or do not require chronic dialysis if they survive to hospital discharge.</a:t>
            </a:r>
          </a:p>
          <a:p>
            <a:pPr marL="0" indent="0">
              <a:buNone/>
            </a:pPr>
            <a:endParaRPr lang="en-US" dirty="0" smtClean="0"/>
          </a:p>
          <a:p>
            <a:r>
              <a:rPr lang="en-US" dirty="0" smtClean="0"/>
              <a:t> Standard hospital brands of hemodialysis catheters may be used. </a:t>
            </a:r>
            <a:endParaRPr lang="en-US" dirty="0"/>
          </a:p>
        </p:txBody>
      </p:sp>
    </p:spTree>
    <p:extLst>
      <p:ext uri="{BB962C8B-B14F-4D97-AF65-F5344CB8AC3E}">
        <p14:creationId xmlns:p14="http://schemas.microsoft.com/office/powerpoint/2010/main" val="3212463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fontScale="70000" lnSpcReduction="20000"/>
          </a:bodyPr>
          <a:lstStyle/>
          <a:p>
            <a:pPr marL="0" indent="0">
              <a:buNone/>
            </a:pPr>
            <a:r>
              <a:rPr lang="en-US" sz="4600" b="1" dirty="0" smtClean="0">
                <a:solidFill>
                  <a:srgbClr val="C00000"/>
                </a:solidFill>
              </a:rPr>
              <a:t>Fluid removal </a:t>
            </a:r>
            <a:r>
              <a:rPr lang="en-US" dirty="0" smtClean="0"/>
              <a:t>:</a:t>
            </a:r>
          </a:p>
          <a:p>
            <a:r>
              <a:rPr lang="en-US" dirty="0" smtClean="0"/>
              <a:t>All reports of PIRRT have shown ultrafiltration to be well tolerated, and not associated with undue cardiovascular instability [  104,105  ].</a:t>
            </a:r>
          </a:p>
          <a:p>
            <a:r>
              <a:rPr lang="en-US" dirty="0" smtClean="0"/>
              <a:t> Reported ultrafiltration volumes vary between </a:t>
            </a:r>
            <a:r>
              <a:rPr lang="en-US" dirty="0" smtClean="0">
                <a:solidFill>
                  <a:srgbClr val="FF0000"/>
                </a:solidFill>
              </a:rPr>
              <a:t>zero and 6 L per treatment, with an average of approximately 3 L. </a:t>
            </a:r>
          </a:p>
          <a:p>
            <a:r>
              <a:rPr lang="en-US" dirty="0" smtClean="0"/>
              <a:t>In some series, a minor temporary increase in inotrope dose has been noted during hybrid treatment, especially in those patients with higher illness severity and greater cardiovascular instability [  33,36  ].</a:t>
            </a:r>
          </a:p>
          <a:p>
            <a:r>
              <a:rPr lang="en-US" dirty="0" smtClean="0"/>
              <a:t> In the literature as a whole, between </a:t>
            </a:r>
            <a:r>
              <a:rPr lang="en-US" dirty="0" smtClean="0">
                <a:solidFill>
                  <a:srgbClr val="FF0000"/>
                </a:solidFill>
              </a:rPr>
              <a:t>zero and 7 percent of patients were reported to have discontinued hybrid treatment because of intractable hypotension.</a:t>
            </a:r>
          </a:p>
          <a:p>
            <a:r>
              <a:rPr lang="en-US" dirty="0" smtClean="0"/>
              <a:t> However, most of these patients were also subsequently unsupportable on conventional CRRT [  33  ]. </a:t>
            </a:r>
          </a:p>
          <a:p>
            <a:r>
              <a:rPr lang="en-US" dirty="0" smtClean="0"/>
              <a:t>A 2 year single center experience of </a:t>
            </a:r>
            <a:r>
              <a:rPr lang="en-US" dirty="0" smtClean="0">
                <a:solidFill>
                  <a:srgbClr val="FF0000"/>
                </a:solidFill>
              </a:rPr>
              <a:t>PIRRT versus CRRT suggested no difference in cardiovascular stability between modalities </a:t>
            </a:r>
            <a:r>
              <a:rPr lang="en-US" dirty="0" smtClean="0"/>
              <a:t>[  30  ]. </a:t>
            </a:r>
            <a:endParaRPr lang="en-US" dirty="0"/>
          </a:p>
        </p:txBody>
      </p:sp>
    </p:spTree>
    <p:extLst>
      <p:ext uri="{BB962C8B-B14F-4D97-AF65-F5344CB8AC3E}">
        <p14:creationId xmlns:p14="http://schemas.microsoft.com/office/powerpoint/2010/main" val="476596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marL="0" indent="0">
              <a:buNone/>
            </a:pPr>
            <a:r>
              <a:rPr lang="en-US" b="1" dirty="0" smtClean="0">
                <a:solidFill>
                  <a:srgbClr val="C00000"/>
                </a:solidFill>
              </a:rPr>
              <a:t>Electrolyte control and nutritional considerations : </a:t>
            </a:r>
          </a:p>
          <a:p>
            <a:r>
              <a:rPr lang="en-US" dirty="0" smtClean="0"/>
              <a:t>All reports of PIRRT have shown that electrolyte concentrations were able to be maintained within normal limits. </a:t>
            </a:r>
          </a:p>
          <a:p>
            <a:r>
              <a:rPr lang="en-US" dirty="0" smtClean="0"/>
              <a:t>At BIMC only, there was a tendency to alkalosis, thereby necessitating a reduction in dialysate of the bicarbonate concentration. </a:t>
            </a:r>
            <a:endParaRPr lang="en-US" dirty="0"/>
          </a:p>
        </p:txBody>
      </p:sp>
    </p:spTree>
    <p:extLst>
      <p:ext uri="{BB962C8B-B14F-4D97-AF65-F5344CB8AC3E}">
        <p14:creationId xmlns:p14="http://schemas.microsoft.com/office/powerpoint/2010/main" val="3483381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47500" lnSpcReduction="20000"/>
          </a:bodyPr>
          <a:lstStyle/>
          <a:p>
            <a:r>
              <a:rPr lang="en-US" sz="4000" dirty="0" smtClean="0"/>
              <a:t>Overall, observational data suggest that PIRRT are </a:t>
            </a:r>
            <a:r>
              <a:rPr lang="en-US" sz="4000" dirty="0" smtClean="0">
                <a:solidFill>
                  <a:srgbClr val="C00000"/>
                </a:solidFill>
              </a:rPr>
              <a:t>safe and effective</a:t>
            </a:r>
            <a:r>
              <a:rPr lang="en-US" sz="4000" dirty="0" smtClean="0"/>
              <a:t> [  2,22,24,28,29,36,76,134  ].</a:t>
            </a:r>
          </a:p>
          <a:p>
            <a:r>
              <a:rPr lang="en-US" sz="4000" dirty="0" smtClean="0"/>
              <a:t> A time-series analysis of three intensive care units from three different countries showed that a </a:t>
            </a:r>
            <a:r>
              <a:rPr lang="en-US" sz="4000" dirty="0" smtClean="0">
                <a:solidFill>
                  <a:srgbClr val="FF0000"/>
                </a:solidFill>
              </a:rPr>
              <a:t>change from CRRT to PIRRT was not associated with a change in mortality risk</a:t>
            </a:r>
            <a:r>
              <a:rPr lang="en-US" sz="4000" dirty="0" smtClean="0"/>
              <a:t> [  40  ], even when accounting for patient illness severity and underlying trends for improvement in mortality rates of AKI patients over time [  135-137  ]. </a:t>
            </a:r>
          </a:p>
          <a:p>
            <a:endParaRPr lang="en-US" sz="4000" dirty="0" smtClean="0"/>
          </a:p>
          <a:p>
            <a:r>
              <a:rPr lang="en-US" sz="4000" dirty="0" smtClean="0"/>
              <a:t>Prospective studies have been inconclusive related to survival [  30,31  ].</a:t>
            </a:r>
          </a:p>
          <a:p>
            <a:r>
              <a:rPr lang="en-US" sz="4000" dirty="0" smtClean="0"/>
              <a:t> The largest study that has examined outcomes with PIRRT is the </a:t>
            </a:r>
            <a:r>
              <a:rPr lang="en-US" sz="4000" dirty="0" err="1" smtClean="0"/>
              <a:t>Stuivenberg</a:t>
            </a:r>
            <a:r>
              <a:rPr lang="en-US" sz="4000" dirty="0" smtClean="0"/>
              <a:t> Hospital Acute Renal Failure (SHARF) 4 study; investigators have provided interim analyses of the multicenter, prospective, randomized study of 996 patients, and reported a </a:t>
            </a:r>
            <a:r>
              <a:rPr lang="en-US" sz="4000" dirty="0" smtClean="0">
                <a:solidFill>
                  <a:srgbClr val="FF0000"/>
                </a:solidFill>
              </a:rPr>
              <a:t>hospital mortality of 68 percent for those treated with PIRRT and 64 percent for those treated with CRRT</a:t>
            </a:r>
            <a:r>
              <a:rPr lang="en-US" sz="4000" dirty="0" smtClean="0"/>
              <a:t> [  138-140  ]. However, there are concerns about randomization imbalance and poor recruitment, and premature termination [  141  ]. </a:t>
            </a:r>
          </a:p>
          <a:p>
            <a:endParaRPr lang="en-US" sz="4000" dirty="0" smtClean="0"/>
          </a:p>
          <a:p>
            <a:r>
              <a:rPr lang="en-US" sz="4000" dirty="0" smtClean="0"/>
              <a:t>There is a paucity of data on outcomes with </a:t>
            </a:r>
            <a:r>
              <a:rPr lang="en-US" sz="4000" i="1" u="sng" dirty="0" smtClean="0">
                <a:solidFill>
                  <a:srgbClr val="C00000"/>
                </a:solidFill>
              </a:rPr>
              <a:t>PIRRT in patients with head injuries, cardiogenic shock and severe hepatic failure. Very preliminary data suggest that PIRRT may be safe [  69,142-145  ], but further data are necessary before recommendations can be made. </a:t>
            </a:r>
          </a:p>
          <a:p>
            <a:endParaRPr lang="en-US" dirty="0"/>
          </a:p>
        </p:txBody>
      </p:sp>
    </p:spTree>
    <p:extLst>
      <p:ext uri="{BB962C8B-B14F-4D97-AF65-F5344CB8AC3E}">
        <p14:creationId xmlns:p14="http://schemas.microsoft.com/office/powerpoint/2010/main" val="75919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a:bodyPr>
          <a:lstStyle/>
          <a:p>
            <a:pPr marL="0" indent="0">
              <a:buNone/>
            </a:pPr>
            <a:r>
              <a:rPr lang="en-US" sz="3800" b="1" dirty="0" smtClean="0">
                <a:solidFill>
                  <a:srgbClr val="C00000"/>
                </a:solidFill>
              </a:rPr>
              <a:t>COST :</a:t>
            </a:r>
          </a:p>
          <a:p>
            <a:pPr marL="0" indent="0">
              <a:buNone/>
            </a:pPr>
            <a:r>
              <a:rPr lang="en-US" b="1" dirty="0" smtClean="0">
                <a:solidFill>
                  <a:srgbClr val="C00000"/>
                </a:solidFill>
              </a:rPr>
              <a:t> </a:t>
            </a:r>
          </a:p>
          <a:p>
            <a:r>
              <a:rPr lang="en-US" dirty="0" smtClean="0"/>
              <a:t>In general, daily costs for PIRRT are between 6 and 8 times less expensive than for CRRT [  24,146-149  ]. </a:t>
            </a:r>
            <a:endParaRPr lang="en-US" dirty="0"/>
          </a:p>
        </p:txBody>
      </p:sp>
    </p:spTree>
    <p:extLst>
      <p:ext uri="{BB962C8B-B14F-4D97-AF65-F5344CB8AC3E}">
        <p14:creationId xmlns:p14="http://schemas.microsoft.com/office/powerpoint/2010/main" val="4073569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7500" lnSpcReduction="20000"/>
          </a:bodyPr>
          <a:lstStyle/>
          <a:p>
            <a:r>
              <a:rPr lang="en-US" i="1" u="sng" dirty="0" smtClean="0"/>
              <a:t>Acute renal replacement modality choice should be based upon both </a:t>
            </a:r>
            <a:r>
              <a:rPr lang="en-US" i="1" u="sng" dirty="0" smtClean="0">
                <a:solidFill>
                  <a:srgbClr val="C00000"/>
                </a:solidFill>
              </a:rPr>
              <a:t>technical</a:t>
            </a:r>
            <a:r>
              <a:rPr lang="en-US" i="1" u="sng" dirty="0" smtClean="0"/>
              <a:t> and </a:t>
            </a:r>
            <a:r>
              <a:rPr lang="en-US" i="1" u="sng" dirty="0" smtClean="0">
                <a:solidFill>
                  <a:srgbClr val="C00000"/>
                </a:solidFill>
              </a:rPr>
              <a:t>clinical issues</a:t>
            </a:r>
            <a:r>
              <a:rPr lang="en-US" dirty="0" smtClean="0"/>
              <a:t>, </a:t>
            </a:r>
          </a:p>
          <a:p>
            <a:endParaRPr lang="en-US" dirty="0" smtClean="0"/>
          </a:p>
          <a:p>
            <a:r>
              <a:rPr lang="en-US" u="sng" dirty="0" smtClean="0"/>
              <a:t>Patient outcome is more a function of the skill and expertise of the medical and nursing personnel performing the treatments than the modality itself. </a:t>
            </a:r>
          </a:p>
          <a:p>
            <a:endParaRPr lang="en-US" u="sng" dirty="0" smtClean="0"/>
          </a:p>
          <a:p>
            <a:r>
              <a:rPr lang="en-US" dirty="0" smtClean="0"/>
              <a:t>PIRRT, can be delivered to patients across the spectrum of critical illness severity.</a:t>
            </a:r>
          </a:p>
          <a:p>
            <a:endParaRPr lang="en-US" dirty="0" smtClean="0"/>
          </a:p>
          <a:p>
            <a:r>
              <a:rPr lang="en-US" dirty="0" smtClean="0"/>
              <a:t>Flexibility of treatment operating parameters allows hybrids to be applied to </a:t>
            </a:r>
            <a:r>
              <a:rPr lang="en-US" dirty="0" err="1" smtClean="0"/>
              <a:t>cardiovascularly</a:t>
            </a:r>
            <a:r>
              <a:rPr lang="en-US" dirty="0" smtClean="0"/>
              <a:t> unstable patients who would otherwise be treated with CRRT. </a:t>
            </a:r>
          </a:p>
          <a:p>
            <a:endParaRPr lang="en-US" dirty="0" smtClean="0"/>
          </a:p>
          <a:p>
            <a:r>
              <a:rPr lang="en-US" dirty="0" smtClean="0">
                <a:solidFill>
                  <a:srgbClr val="C00000"/>
                </a:solidFill>
              </a:rPr>
              <a:t>Although not yet supported by objective data, our opinion is that PIRRT will become the dominant acute renal replacement therapy over the next 5 to 10 years. </a:t>
            </a:r>
            <a:endParaRPr lang="en-US" dirty="0">
              <a:solidFill>
                <a:srgbClr val="C00000"/>
              </a:solidFill>
            </a:endParaRPr>
          </a:p>
        </p:txBody>
      </p:sp>
    </p:spTree>
    <p:extLst>
      <p:ext uri="{BB962C8B-B14F-4D97-AF65-F5344CB8AC3E}">
        <p14:creationId xmlns:p14="http://schemas.microsoft.com/office/powerpoint/2010/main" val="14810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848599" cy="473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941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4611" y="1600200"/>
            <a:ext cx="577477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910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140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5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93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 y="990600"/>
            <a:ext cx="79533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627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270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284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386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25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383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417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2001"/>
            <a:ext cx="8229600"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133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229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ahin\Desktop\background\photo-1494024438537-66fdbab4a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3813"/>
            <a:ext cx="9239250" cy="690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924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02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67785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93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295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5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6934200" cy="49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00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62919"/>
            <a:ext cx="67056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757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6252</TotalTime>
  <Words>1893</Words>
  <Application>Microsoft Office PowerPoint</Application>
  <PresentationFormat>On-screen Show (4:3)</PresentationFormat>
  <Paragraphs>131</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sled</dc:title>
  <dc:creator>mahin</dc:creator>
  <cp:lastModifiedBy>mahin</cp:lastModifiedBy>
  <cp:revision>35</cp:revision>
  <dcterms:created xsi:type="dcterms:W3CDTF">2019-09-09T11:41:21Z</dcterms:created>
  <dcterms:modified xsi:type="dcterms:W3CDTF">2019-09-14T19:20:44Z</dcterms:modified>
</cp:coreProperties>
</file>