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8" r:id="rId3"/>
    <p:sldId id="259" r:id="rId4"/>
    <p:sldId id="262" r:id="rId5"/>
    <p:sldId id="263" r:id="rId6"/>
    <p:sldId id="324" r:id="rId7"/>
    <p:sldId id="325" r:id="rId8"/>
    <p:sldId id="326" r:id="rId9"/>
    <p:sldId id="340" r:id="rId10"/>
    <p:sldId id="336" r:id="rId11"/>
    <p:sldId id="341" r:id="rId12"/>
    <p:sldId id="342" r:id="rId13"/>
    <p:sldId id="268" r:id="rId14"/>
    <p:sldId id="333" r:id="rId15"/>
    <p:sldId id="267" r:id="rId16"/>
    <p:sldId id="269" r:id="rId17"/>
    <p:sldId id="320" r:id="rId18"/>
    <p:sldId id="274" r:id="rId19"/>
    <p:sldId id="280" r:id="rId20"/>
    <p:sldId id="281" r:id="rId21"/>
    <p:sldId id="298" r:id="rId22"/>
    <p:sldId id="301" r:id="rId23"/>
    <p:sldId id="313" r:id="rId24"/>
    <p:sldId id="282" r:id="rId25"/>
    <p:sldId id="299" r:id="rId26"/>
    <p:sldId id="302" r:id="rId27"/>
    <p:sldId id="283" r:id="rId28"/>
    <p:sldId id="284" r:id="rId29"/>
    <p:sldId id="331" r:id="rId30"/>
    <p:sldId id="300" r:id="rId31"/>
    <p:sldId id="303" r:id="rId32"/>
    <p:sldId id="285" r:id="rId33"/>
    <p:sldId id="304" r:id="rId34"/>
    <p:sldId id="305" r:id="rId35"/>
    <p:sldId id="306" r:id="rId36"/>
    <p:sldId id="316" r:id="rId37"/>
    <p:sldId id="332" r:id="rId38"/>
    <p:sldId id="294" r:id="rId39"/>
    <p:sldId id="315" r:id="rId40"/>
    <p:sldId id="327" r:id="rId41"/>
    <p:sldId id="29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47" autoAdjust="0"/>
  </p:normalViewPr>
  <p:slideViewPr>
    <p:cSldViewPr>
      <p:cViewPr varScale="1">
        <p:scale>
          <a:sx n="47" d="100"/>
          <a:sy n="47" d="100"/>
        </p:scale>
        <p:origin x="533" y="53"/>
      </p:cViewPr>
      <p:guideLst>
        <p:guide orient="horz" pos="2160"/>
        <p:guide pos="2880"/>
      </p:guideLst>
    </p:cSldViewPr>
  </p:slideViewPr>
  <p:outlineViewPr>
    <p:cViewPr>
      <p:scale>
        <a:sx n="33" d="100"/>
        <a:sy n="33" d="100"/>
      </p:scale>
      <p:origin x="0" y="-15936"/>
    </p:cViewPr>
  </p:outlineViewPr>
  <p:notesTextViewPr>
    <p:cViewPr>
      <p:scale>
        <a:sx n="1" d="1"/>
        <a:sy n="1" d="1"/>
      </p:scale>
      <p:origin x="0" y="0"/>
    </p:cViewPr>
  </p:notesTextViewPr>
  <p:sorterViewPr>
    <p:cViewPr varScale="1">
      <p:scale>
        <a:sx n="1" d="1"/>
        <a:sy n="1" d="1"/>
      </p:scale>
      <p:origin x="0" y="-1696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29E74E-88D0-46F1-89E3-E47474BEDF45}" type="datetimeFigureOut">
              <a:rPr lang="en-US" smtClean="0"/>
              <a:pPr/>
              <a:t>6/22/2019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ED00F-F6E5-4385-AF84-7F4AD6FA8785}" type="slidenum">
              <a:rPr lang="en-US" smtClean="0"/>
              <a:pPr/>
              <a:t>‹#›</a:t>
            </a:fld>
            <a:endParaRPr lang="en-US"/>
          </a:p>
        </p:txBody>
      </p:sp>
    </p:spTree>
    <p:extLst>
      <p:ext uri="{BB962C8B-B14F-4D97-AF65-F5344CB8AC3E}">
        <p14:creationId xmlns:p14="http://schemas.microsoft.com/office/powerpoint/2010/main" val="1827423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uptodate.com/contents/image?imageKey=PULM/24617&amp;topicKey=PULM/1640&amp;source=see_link"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www.uptodate.com/contents/overview-of-mechanical-ventilation/abstract/23" TargetMode="External"/><Relationship Id="rId4" Type="http://schemas.openxmlformats.org/officeDocument/2006/relationships/hyperlink" Target="http://www.uptodate.com/contents/overview-of-mechanical-ventilation/abstract/22"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spect="1" noChangeArrowheads="1" noTextEdit="1"/>
          </p:cNvSpPr>
          <p:nvPr>
            <p:ph type="sldImg"/>
          </p:nvPr>
        </p:nvSpPr>
        <p:spPr>
          <a:xfrm>
            <a:off x="1152525" y="692150"/>
            <a:ext cx="4554538" cy="3416300"/>
          </a:xfrm>
          <a:ln/>
        </p:spPr>
      </p:sp>
      <p:sp>
        <p:nvSpPr>
          <p:cNvPr id="443395" name="Rectangle 3"/>
          <p:cNvSpPr>
            <a:spLocks noGrp="1" noChangeArrowheads="1"/>
          </p:cNvSpPr>
          <p:nvPr>
            <p:ph type="body" idx="1"/>
          </p:nvPr>
        </p:nvSpPr>
        <p:spPr>
          <a:xfrm>
            <a:off x="914400" y="4345516"/>
            <a:ext cx="5029200" cy="4112350"/>
          </a:xfrm>
        </p:spPr>
        <p:txBody>
          <a:bodyPr/>
          <a:lstStyle/>
          <a:p>
            <a:r>
              <a:rPr lang="en-US"/>
              <a:t>In simple terms the lung-ventilator unit can be thought of as a tube with a balloon on the end with the tube representing the ventilator tubing, ET tube and airways and the balloon the alveoli. Gas is pumped into the lung during inspiration and flows out passively during expiration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54113" y="858838"/>
            <a:ext cx="4549775" cy="3413125"/>
          </a:xfrm>
          <a:ln/>
        </p:spPr>
      </p:sp>
      <p:sp>
        <p:nvSpPr>
          <p:cNvPr id="28675" name="Rectangle 3"/>
          <p:cNvSpPr>
            <a:spLocks noGrp="1" noChangeArrowheads="1"/>
          </p:cNvSpPr>
          <p:nvPr>
            <p:ph type="body" idx="1"/>
          </p:nvPr>
        </p:nvSpPr>
        <p:spPr>
          <a:noFill/>
        </p:spPr>
        <p:txBody>
          <a:bodyPr/>
          <a:lstStyle/>
          <a:p>
            <a:r>
              <a:rPr lang="en-US" altLang="en-US" smtClean="0"/>
              <a:t>Prolonging the inspiratory time increases the mean pressure without increasing the peak pressure</a:t>
            </a:r>
          </a:p>
        </p:txBody>
      </p:sp>
    </p:spTree>
    <p:extLst>
      <p:ext uri="{BB962C8B-B14F-4D97-AF65-F5344CB8AC3E}">
        <p14:creationId xmlns:p14="http://schemas.microsoft.com/office/powerpoint/2010/main" val="10549316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4113" y="858838"/>
            <a:ext cx="4549775" cy="3413125"/>
          </a:xfrm>
          <a:ln/>
        </p:spPr>
      </p:sp>
      <p:sp>
        <p:nvSpPr>
          <p:cNvPr id="30723" name="Rectangle 3"/>
          <p:cNvSpPr>
            <a:spLocks noGrp="1" noChangeArrowheads="1"/>
          </p:cNvSpPr>
          <p:nvPr>
            <p:ph type="body" idx="1"/>
          </p:nvPr>
        </p:nvSpPr>
        <p:spPr>
          <a:noFill/>
        </p:spPr>
        <p:txBody>
          <a:bodyPr/>
          <a:lstStyle/>
          <a:p>
            <a:r>
              <a:rPr lang="en-US" altLang="en-US" smtClean="0"/>
              <a:t>It can be set as a percentage of the respiratory cycle or as a ratio of inspiration to expiration, the so called I:E ratio. Note that on most ventilators the expiratory time is not set directly but is merely the remaining time after inspiration before the next breath</a:t>
            </a:r>
          </a:p>
        </p:txBody>
      </p:sp>
    </p:spTree>
    <p:extLst>
      <p:ext uri="{BB962C8B-B14F-4D97-AF65-F5344CB8AC3E}">
        <p14:creationId xmlns:p14="http://schemas.microsoft.com/office/powerpoint/2010/main" val="2834311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demand valve senses a negative airway pressure deflection (generated by the patient trying to initiate a breath) greater than the trigger sensitivity. A trigger sensitivity of -1 to -3 cmH2O is typically set. </a:t>
            </a:r>
          </a:p>
          <a:p>
            <a:r>
              <a:rPr lang="en-US" smtClean="0"/>
              <a:t>Flow-by triggering: when return flow is less than delivered flow due to pt’s effort to initiate breath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Peak flow rates of 60 L per minute may be sufficient, although higher rates are frequently necessary. </a:t>
            </a:r>
          </a:p>
          <a:p>
            <a:r>
              <a:rPr lang="en-US" dirty="0" smtClean="0"/>
              <a:t>Flow pattern: square wave (constant flow), a ramp wave (decelerating flow), and a sinusoidal wave (</a:t>
            </a:r>
            <a:r>
              <a:rPr lang="en-US" b="1" dirty="0" smtClean="0">
                <a:hlinkClick r:id="rId3"/>
              </a:rPr>
              <a:t>figure 3</a:t>
            </a:r>
            <a:r>
              <a:rPr lang="en-US" dirty="0" smtClean="0"/>
              <a:t>). The ramp wave may distribute ventilation more evenly than other patterns of flow, particularly when airway obstruction is present [</a:t>
            </a:r>
            <a:r>
              <a:rPr lang="en-US" b="1" dirty="0" smtClean="0">
                <a:hlinkClick r:id="rId4"/>
              </a:rPr>
              <a:t>22</a:t>
            </a:r>
            <a:r>
              <a:rPr lang="en-US" dirty="0" smtClean="0"/>
              <a:t>]. This decreases the peak airway pressure, physiologic dead space, and PaCO2, while leaving oxygenation unaltered [</a:t>
            </a:r>
            <a:r>
              <a:rPr lang="en-US" b="1" dirty="0" smtClean="0">
                <a:hlinkClick r:id="rId5"/>
              </a:rPr>
              <a:t>23</a:t>
            </a:r>
            <a:r>
              <a:rPr lang="en-US" dirty="0" smtClean="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2332908-0690-44D6-9FE2-90F94B0CCB2C}" type="slidenum">
              <a:rPr lang="en-US" sz="1200"/>
              <a:pPr eaLnBrk="1" hangingPunct="1"/>
              <a:t>17</a:t>
            </a:fld>
            <a:endParaRPr 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tidal volumes will be larger when the set inspiratory pressure level is high or there is good compliance, little airway resistance, or little resistance from the ventilator tubing.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ea typeface="ＭＳ Ｐゴシック" charset="0"/>
                <a:cs typeface="ＭＳ Ｐゴシック" charset="0"/>
              </a:rPr>
              <a:t>Controlled Mode </a:t>
            </a:r>
            <a:br>
              <a:rPr lang="en-US" sz="1800" b="1" dirty="0" smtClean="0">
                <a:ea typeface="ＭＳ Ｐゴシック" charset="0"/>
                <a:cs typeface="ＭＳ Ｐゴシック" charset="0"/>
              </a:rPr>
            </a:br>
            <a:r>
              <a:rPr lang="en-US" sz="1200" b="1" dirty="0" smtClean="0">
                <a:ea typeface="ＭＳ Ｐゴシック" charset="0"/>
                <a:cs typeface="ＭＳ Ｐゴシック" charset="0"/>
              </a:rPr>
              <a:t>(Volume- Targeted Ventilation)</a:t>
            </a:r>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21</a:t>
            </a:fld>
            <a:endParaRPr lang="en-US"/>
          </a:p>
        </p:txBody>
      </p:sp>
    </p:spTree>
    <p:extLst>
      <p:ext uri="{BB962C8B-B14F-4D97-AF65-F5344CB8AC3E}">
        <p14:creationId xmlns:p14="http://schemas.microsoft.com/office/powerpoint/2010/main" val="3000220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ea typeface="ＭＳ Ｐゴシック" charset="0"/>
                <a:cs typeface="ＭＳ Ｐゴシック" charset="0"/>
              </a:rPr>
              <a:t>Controlled Mode</a:t>
            </a:r>
            <a:br>
              <a:rPr lang="en-US" sz="1800" b="1" dirty="0" smtClean="0">
                <a:ea typeface="ＭＳ Ｐゴシック" charset="0"/>
                <a:cs typeface="ＭＳ Ｐゴシック" charset="0"/>
              </a:rPr>
            </a:br>
            <a:r>
              <a:rPr lang="en-US" sz="1800" b="1" dirty="0" smtClean="0">
                <a:ea typeface="ＭＳ Ｐゴシック" charset="0"/>
                <a:cs typeface="ＭＳ Ｐゴシック" charset="0"/>
              </a:rPr>
              <a:t> </a:t>
            </a:r>
            <a:r>
              <a:rPr lang="en-US" sz="1200" b="1" dirty="0" smtClean="0">
                <a:ea typeface="ＭＳ Ｐゴシック" charset="0"/>
                <a:cs typeface="ＭＳ Ｐゴシック" charset="0"/>
              </a:rPr>
              <a:t>(Pressure-Targeted Ventilation)</a:t>
            </a:r>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22</a:t>
            </a:fld>
            <a:endParaRPr lang="en-US"/>
          </a:p>
        </p:txBody>
      </p:sp>
    </p:spTree>
    <p:extLst>
      <p:ext uri="{BB962C8B-B14F-4D97-AF65-F5344CB8AC3E}">
        <p14:creationId xmlns:p14="http://schemas.microsoft.com/office/powerpoint/2010/main" val="3929407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dirty="0" smtClean="0">
                <a:ea typeface="ＭＳ Ｐゴシック" charset="0"/>
                <a:cs typeface="ＭＳ Ｐゴシック" charset="0"/>
              </a:rPr>
              <a:t>Assisted Mode</a:t>
            </a:r>
            <a:br>
              <a:rPr lang="en-US" sz="1600" b="1" dirty="0" smtClean="0">
                <a:ea typeface="ＭＳ Ｐゴシック" charset="0"/>
                <a:cs typeface="ＭＳ Ｐゴシック" charset="0"/>
              </a:rPr>
            </a:br>
            <a:r>
              <a:rPr lang="en-US" sz="1200" b="1" dirty="0" smtClean="0">
                <a:ea typeface="ＭＳ Ｐゴシック" charset="0"/>
                <a:cs typeface="ＭＳ Ｐゴシック" charset="0"/>
              </a:rPr>
              <a:t>(Volume-Targeted Ventilation)</a:t>
            </a:r>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25</a:t>
            </a:fld>
            <a:endParaRPr lang="en-US"/>
          </a:p>
        </p:txBody>
      </p:sp>
    </p:spTree>
    <p:extLst>
      <p:ext uri="{BB962C8B-B14F-4D97-AF65-F5344CB8AC3E}">
        <p14:creationId xmlns:p14="http://schemas.microsoft.com/office/powerpoint/2010/main" val="712987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ea typeface="ＭＳ Ｐゴシック" charset="0"/>
                <a:cs typeface="ＭＳ Ｐゴシック" charset="0"/>
              </a:rPr>
              <a:t>Assisted Mode </a:t>
            </a:r>
            <a:br>
              <a:rPr lang="en-US" sz="1800" b="1" dirty="0" smtClean="0">
                <a:ea typeface="ＭＳ Ｐゴシック" charset="0"/>
                <a:cs typeface="ＭＳ Ｐゴシック" charset="0"/>
              </a:rPr>
            </a:br>
            <a:r>
              <a:rPr lang="en-US" sz="1200" b="1" dirty="0" smtClean="0">
                <a:ea typeface="ＭＳ Ｐゴシック" charset="0"/>
                <a:cs typeface="ＭＳ Ｐゴシック" charset="0"/>
              </a:rPr>
              <a:t>(Pressure-Targeted Ventilation)</a:t>
            </a:r>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26</a:t>
            </a:fld>
            <a:endParaRPr lang="en-US"/>
          </a:p>
        </p:txBody>
      </p:sp>
    </p:spTree>
    <p:extLst>
      <p:ext uri="{BB962C8B-B14F-4D97-AF65-F5344CB8AC3E}">
        <p14:creationId xmlns:p14="http://schemas.microsoft.com/office/powerpoint/2010/main" val="1497695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ea typeface="ＭＳ Ｐゴシック" charset="0"/>
                <a:cs typeface="ＭＳ Ｐゴシック" charset="0"/>
              </a:rPr>
              <a:t>SIMV</a:t>
            </a:r>
            <a:br>
              <a:rPr lang="en-US" sz="1800" b="1" dirty="0" smtClean="0">
                <a:ea typeface="ＭＳ Ｐゴシック" charset="0"/>
                <a:cs typeface="ＭＳ Ｐゴシック" charset="0"/>
              </a:rPr>
            </a:br>
            <a:r>
              <a:rPr lang="en-US" sz="1200" b="1" dirty="0" smtClean="0">
                <a:ea typeface="ＭＳ Ｐゴシック" charset="0"/>
                <a:cs typeface="ＭＳ Ｐゴシック" charset="0"/>
              </a:rPr>
              <a:t>(Volume-Targeted Ventilation)</a:t>
            </a:r>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30</a:t>
            </a:fld>
            <a:endParaRPr lang="en-US"/>
          </a:p>
        </p:txBody>
      </p:sp>
    </p:spTree>
    <p:extLst>
      <p:ext uri="{BB962C8B-B14F-4D97-AF65-F5344CB8AC3E}">
        <p14:creationId xmlns:p14="http://schemas.microsoft.com/office/powerpoint/2010/main" val="1080635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Rot="1" noChangeAspect="1" noChangeArrowheads="1" noTextEdit="1"/>
          </p:cNvSpPr>
          <p:nvPr>
            <p:ph type="sldImg"/>
          </p:nvPr>
        </p:nvSpPr>
        <p:spPr>
          <a:xfrm>
            <a:off x="1152525" y="692150"/>
            <a:ext cx="4554538" cy="3416300"/>
          </a:xfrm>
          <a:ln/>
        </p:spPr>
      </p:sp>
      <p:sp>
        <p:nvSpPr>
          <p:cNvPr id="448515" name="Rectangle 3"/>
          <p:cNvSpPr>
            <a:spLocks noGrp="1" noChangeArrowheads="1"/>
          </p:cNvSpPr>
          <p:nvPr>
            <p:ph type="body" idx="1"/>
          </p:nvPr>
        </p:nvSpPr>
        <p:spPr>
          <a:xfrm>
            <a:off x="914400" y="4345516"/>
            <a:ext cx="5029200" cy="4112350"/>
          </a:xfrm>
        </p:spPr>
        <p:txBody>
          <a:bodyPr/>
          <a:lstStyle/>
          <a:p>
            <a:r>
              <a:rPr lang="en-US"/>
              <a:t>The pressure required to overcome the resistance of the tube is determined by the flow down the tube and the resistance to flow</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C00000"/>
                </a:solidFill>
                <a:latin typeface="Tahoma" charset="0"/>
                <a:ea typeface="ＭＳ Ｐゴシック" charset="0"/>
                <a:cs typeface="ＭＳ Ｐゴシック" charset="0"/>
              </a:rPr>
              <a:t>SIMV Mode </a:t>
            </a:r>
            <a:br>
              <a:rPr lang="en-US" sz="1800" b="1" dirty="0" smtClean="0">
                <a:solidFill>
                  <a:srgbClr val="C00000"/>
                </a:solidFill>
                <a:latin typeface="Tahoma" charset="0"/>
                <a:ea typeface="ＭＳ Ｐゴシック" charset="0"/>
                <a:cs typeface="ＭＳ Ｐゴシック" charset="0"/>
              </a:rPr>
            </a:br>
            <a:r>
              <a:rPr lang="en-US" sz="1200" b="1" dirty="0" smtClean="0">
                <a:solidFill>
                  <a:srgbClr val="C00000"/>
                </a:solidFill>
                <a:latin typeface="Tahoma" charset="0"/>
                <a:ea typeface="ＭＳ Ｐゴシック" charset="0"/>
                <a:cs typeface="ＭＳ Ｐゴシック" charset="0"/>
              </a:rPr>
              <a:t>(Pressure-Targeted Ventilation)</a:t>
            </a:r>
            <a:endParaRPr lang="en-US" sz="1200" b="1" i="1" dirty="0" smtClean="0">
              <a:solidFill>
                <a:srgbClr val="C00000"/>
              </a:solidFill>
              <a:latin typeface="Tahoma"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31</a:t>
            </a:fld>
            <a:endParaRPr lang="en-US"/>
          </a:p>
        </p:txBody>
      </p:sp>
    </p:spTree>
    <p:extLst>
      <p:ext uri="{BB962C8B-B14F-4D97-AF65-F5344CB8AC3E}">
        <p14:creationId xmlns:p14="http://schemas.microsoft.com/office/powerpoint/2010/main" val="13717822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C00000"/>
                </a:solidFill>
                <a:latin typeface="Tahoma" charset="0"/>
                <a:ea typeface="ＭＳ Ｐゴシック" charset="0"/>
                <a:cs typeface="ＭＳ Ｐゴシック" charset="0"/>
              </a:rPr>
              <a:t>SIMV + PS </a:t>
            </a:r>
            <a:r>
              <a:rPr lang="en-US" sz="2800" b="1" dirty="0" smtClean="0">
                <a:solidFill>
                  <a:srgbClr val="FFFF00"/>
                </a:solidFill>
                <a:latin typeface="Tahoma" charset="0"/>
                <a:ea typeface="ＭＳ Ｐゴシック" charset="0"/>
                <a:cs typeface="ＭＳ Ｐゴシック" charset="0"/>
              </a:rPr>
              <a:t/>
            </a:r>
            <a:br>
              <a:rPr lang="en-US" sz="2800" b="1" dirty="0" smtClean="0">
                <a:solidFill>
                  <a:srgbClr val="FFFF00"/>
                </a:solidFill>
                <a:latin typeface="Tahoma" charset="0"/>
                <a:ea typeface="ＭＳ Ｐゴシック" charset="0"/>
                <a:cs typeface="ＭＳ Ｐゴシック" charset="0"/>
              </a:rPr>
            </a:br>
            <a:r>
              <a:rPr lang="en-US" b="1" dirty="0" smtClean="0">
                <a:solidFill>
                  <a:srgbClr val="C00000"/>
                </a:solidFill>
                <a:latin typeface="Tahoma" charset="0"/>
                <a:ea typeface="ＭＳ Ｐゴシック" charset="0"/>
                <a:cs typeface="ＭＳ Ｐゴシック" charset="0"/>
              </a:rPr>
              <a:t>(Pressure-Targeted Ventilation)</a:t>
            </a:r>
            <a:endParaRPr lang="en-US" b="1" i="1" dirty="0" smtClean="0">
              <a:solidFill>
                <a:srgbClr val="C00000"/>
              </a:solidFill>
              <a:latin typeface="Tahoma"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33</a:t>
            </a:fld>
            <a:endParaRPr lang="en-US"/>
          </a:p>
        </p:txBody>
      </p:sp>
    </p:spTree>
    <p:extLst>
      <p:ext uri="{BB962C8B-B14F-4D97-AF65-F5344CB8AC3E}">
        <p14:creationId xmlns:p14="http://schemas.microsoft.com/office/powerpoint/2010/main" val="3037451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smtClean="0">
                <a:ea typeface="ＭＳ Ｐゴシック" charset="0"/>
                <a:cs typeface="ＭＳ Ｐゴシック" charset="0"/>
              </a:rPr>
              <a:t>SIMV+PS</a:t>
            </a:r>
            <a:br>
              <a:rPr lang="en-US" sz="1800" b="1" dirty="0" smtClean="0">
                <a:ea typeface="ＭＳ Ｐゴシック" charset="0"/>
                <a:cs typeface="ＭＳ Ｐゴシック" charset="0"/>
              </a:rPr>
            </a:br>
            <a:r>
              <a:rPr lang="en-US" sz="1200" b="1" dirty="0" smtClean="0">
                <a:ea typeface="ＭＳ Ｐゴシック" charset="0"/>
                <a:cs typeface="ＭＳ Ｐゴシック" charset="0"/>
              </a:rPr>
              <a:t>(Volume-Targeted Ventilation)</a:t>
            </a:r>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34</a:t>
            </a:fld>
            <a:endParaRPr lang="en-US"/>
          </a:p>
        </p:txBody>
      </p:sp>
    </p:spTree>
    <p:extLst>
      <p:ext uri="{BB962C8B-B14F-4D97-AF65-F5344CB8AC3E}">
        <p14:creationId xmlns:p14="http://schemas.microsoft.com/office/powerpoint/2010/main" val="24307411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C00000"/>
                </a:solidFill>
                <a:latin typeface="Tahoma" charset="0"/>
                <a:ea typeface="ＭＳ Ｐゴシック" charset="0"/>
                <a:cs typeface="ＭＳ Ｐゴシック" charset="0"/>
              </a:rPr>
              <a:t>SIMV + PS + CPAP </a:t>
            </a:r>
            <a:br>
              <a:rPr lang="en-US" sz="2800" b="1" dirty="0" smtClean="0">
                <a:solidFill>
                  <a:srgbClr val="C00000"/>
                </a:solidFill>
                <a:latin typeface="Tahoma" charset="0"/>
                <a:ea typeface="ＭＳ Ｐゴシック" charset="0"/>
                <a:cs typeface="ＭＳ Ｐゴシック" charset="0"/>
              </a:rPr>
            </a:br>
            <a:r>
              <a:rPr lang="en-US" b="1" dirty="0" smtClean="0">
                <a:solidFill>
                  <a:srgbClr val="C00000"/>
                </a:solidFill>
                <a:latin typeface="Tahoma" charset="0"/>
                <a:ea typeface="ＭＳ Ｐゴシック" charset="0"/>
                <a:cs typeface="ＭＳ Ｐゴシック" charset="0"/>
              </a:rPr>
              <a:t>(Pressure-Targeted Ventilation)</a:t>
            </a:r>
            <a:endParaRPr lang="en-US" b="1" i="1" dirty="0" smtClean="0">
              <a:solidFill>
                <a:srgbClr val="C00000"/>
              </a:solidFill>
              <a:latin typeface="Tahoma" charset="0"/>
              <a:ea typeface="ＭＳ Ｐゴシック" charset="0"/>
              <a:cs typeface="ＭＳ Ｐゴシック" charset="0"/>
            </a:endParaRPr>
          </a:p>
          <a:p>
            <a:endParaRPr lang="en-US" dirty="0"/>
          </a:p>
        </p:txBody>
      </p:sp>
      <p:sp>
        <p:nvSpPr>
          <p:cNvPr id="4" name="Slide Number Placeholder 3"/>
          <p:cNvSpPr>
            <a:spLocks noGrp="1"/>
          </p:cNvSpPr>
          <p:nvPr>
            <p:ph type="sldNum" sz="quarter" idx="10"/>
          </p:nvPr>
        </p:nvSpPr>
        <p:spPr/>
        <p:txBody>
          <a:bodyPr/>
          <a:lstStyle/>
          <a:p>
            <a:fld id="{61EED00F-F6E5-4385-AF84-7F4AD6FA8785}" type="slidenum">
              <a:rPr lang="en-US" smtClean="0"/>
              <a:pPr/>
              <a:t>35</a:t>
            </a:fld>
            <a:endParaRPr lang="en-US"/>
          </a:p>
        </p:txBody>
      </p:sp>
    </p:spTree>
    <p:extLst>
      <p:ext uri="{BB962C8B-B14F-4D97-AF65-F5344CB8AC3E}">
        <p14:creationId xmlns:p14="http://schemas.microsoft.com/office/powerpoint/2010/main" val="363122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6A28FBD-0AB2-4E85-A616-E8163038AFFB}" type="slidenum">
              <a:rPr lang="en-US"/>
              <a:pPr/>
              <a:t>37</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Rot="1" noChangeAspect="1" noChangeArrowheads="1" noTextEdit="1"/>
          </p:cNvSpPr>
          <p:nvPr>
            <p:ph type="sldImg"/>
          </p:nvPr>
        </p:nvSpPr>
        <p:spPr>
          <a:xfrm>
            <a:off x="1152525" y="692150"/>
            <a:ext cx="4554538" cy="3416300"/>
          </a:xfrm>
          <a:ln/>
        </p:spPr>
      </p:sp>
      <p:sp>
        <p:nvSpPr>
          <p:cNvPr id="456707" name="Rectangle 3"/>
          <p:cNvSpPr>
            <a:spLocks noGrp="1" noChangeArrowheads="1"/>
          </p:cNvSpPr>
          <p:nvPr>
            <p:ph type="body" idx="1"/>
          </p:nvPr>
        </p:nvSpPr>
        <p:spPr>
          <a:xfrm>
            <a:off x="914400" y="4345516"/>
            <a:ext cx="5029200" cy="4112350"/>
          </a:xfrm>
        </p:spPr>
        <p:txBody>
          <a:bodyPr/>
          <a:lstStyle/>
          <a:p>
            <a:r>
              <a:rPr lang="en-US"/>
              <a:t>This baseline pressure is the pressure in the balloon at then end of expiration, which is known as positive end expiratory pressure or PEEP. Thus airway pressure is equal to flow x resistance plus volume divided by compliance plus PEEP.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2"/>
          <p:cNvSpPr>
            <a:spLocks noGrp="1" noRot="1" noChangeAspect="1" noChangeArrowheads="1" noTextEdit="1"/>
          </p:cNvSpPr>
          <p:nvPr>
            <p:ph type="sldImg"/>
          </p:nvPr>
        </p:nvSpPr>
        <p:spPr>
          <a:xfrm>
            <a:off x="1152525" y="692150"/>
            <a:ext cx="4554538" cy="3416300"/>
          </a:xfrm>
          <a:ln/>
        </p:spPr>
      </p:sp>
      <p:sp>
        <p:nvSpPr>
          <p:cNvPr id="458755" name="Rectangle 3"/>
          <p:cNvSpPr>
            <a:spLocks noGrp="1" noChangeArrowheads="1"/>
          </p:cNvSpPr>
          <p:nvPr>
            <p:ph type="body" idx="1"/>
          </p:nvPr>
        </p:nvSpPr>
        <p:spPr>
          <a:xfrm>
            <a:off x="914400" y="4345516"/>
            <a:ext cx="5029200" cy="4112350"/>
          </a:xfrm>
        </p:spPr>
        <p:txBody>
          <a:bodyPr/>
          <a:lstStyle/>
          <a:p>
            <a:r>
              <a:rPr lang="en-US"/>
              <a:t>The component due to alveolar pressure is equal to volume divided by compliance plus PEEP</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2"/>
          <p:cNvSpPr>
            <a:spLocks noGrp="1" noRot="1" noChangeAspect="1" noChangeArrowheads="1" noTextEdit="1"/>
          </p:cNvSpPr>
          <p:nvPr>
            <p:ph type="sldImg"/>
          </p:nvPr>
        </p:nvSpPr>
        <p:spPr>
          <a:xfrm>
            <a:off x="1300163" y="803275"/>
            <a:ext cx="4257675" cy="3192463"/>
          </a:xfrm>
          <a:ln/>
        </p:spPr>
      </p:sp>
      <p:sp>
        <p:nvSpPr>
          <p:cNvPr id="460803" name="Rectangle 3"/>
          <p:cNvSpPr>
            <a:spLocks noGrp="1" noChangeArrowheads="1"/>
          </p:cNvSpPr>
          <p:nvPr>
            <p:ph type="body" idx="1"/>
          </p:nvPr>
        </p:nvSpPr>
        <p:spPr/>
        <p:txBody>
          <a:bodyPr/>
          <a:lstStyle/>
          <a:p>
            <a:r>
              <a:rPr lang="en-US"/>
              <a:t>As pressure, flow and volume are all related it is only possible to set any 2 of these three variables, with the third variable being dependent on the settings for the other two.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spect="1" noChangeArrowheads="1" noTextEdit="1"/>
          </p:cNvSpPr>
          <p:nvPr>
            <p:ph type="sldImg"/>
          </p:nvPr>
        </p:nvSpPr>
        <p:spPr>
          <a:xfrm>
            <a:off x="1300163" y="803275"/>
            <a:ext cx="4257675" cy="3192463"/>
          </a:xfrm>
          <a:ln/>
        </p:spPr>
      </p:sp>
      <p:sp>
        <p:nvSpPr>
          <p:cNvPr id="446467" name="Rectangle 3"/>
          <p:cNvSpPr>
            <a:spLocks noGrp="1" noChangeArrowheads="1"/>
          </p:cNvSpPr>
          <p:nvPr>
            <p:ph type="body" idx="1"/>
          </p:nvPr>
        </p:nvSpPr>
        <p:spPr/>
        <p:txBody>
          <a:bodyPr/>
          <a:lstStyle/>
          <a:p>
            <a:r>
              <a:rPr lang="en-US"/>
              <a:t>However flow is equal to volume divided by time so if time is set it is only possible to set one of pressure, volume or flow</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Rot="1" noChangeAspect="1" noChangeArrowheads="1" noTextEdit="1"/>
          </p:cNvSpPr>
          <p:nvPr>
            <p:ph type="sldImg"/>
          </p:nvPr>
        </p:nvSpPr>
        <p:spPr>
          <a:xfrm>
            <a:off x="1300163" y="803275"/>
            <a:ext cx="4257675" cy="3192463"/>
          </a:xfrm>
          <a:ln/>
        </p:spPr>
      </p:sp>
      <p:sp>
        <p:nvSpPr>
          <p:cNvPr id="410627" name="Rectangle 3"/>
          <p:cNvSpPr>
            <a:spLocks noGrp="1" noChangeArrowheads="1"/>
          </p:cNvSpPr>
          <p:nvPr>
            <p:ph type="body" idx="1"/>
          </p:nvPr>
        </p:nvSpPr>
        <p:spPr/>
        <p:txBody>
          <a:bodyPr/>
          <a:lstStyle/>
          <a:p>
            <a:r>
              <a:rPr lang="en-US"/>
              <a:t>The most important means of improving oxygenation are increasing the inspired concentration of oxygen, increasing the mean airway and therefore the mean alveolar pressure and applying PEEP to re-open alveoli. Carbon dioxide removal can be increased by increasing the respiratory rate or tidal volume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1154113" y="858838"/>
            <a:ext cx="4549775" cy="3413125"/>
          </a:xfrm>
          <a:ln/>
        </p:spPr>
      </p:sp>
      <p:sp>
        <p:nvSpPr>
          <p:cNvPr id="26627" name="Rectangle 3"/>
          <p:cNvSpPr>
            <a:spLocks noGrp="1" noChangeArrowheads="1"/>
          </p:cNvSpPr>
          <p:nvPr>
            <p:ph type="body" idx="1"/>
          </p:nvPr>
        </p:nvSpPr>
        <p:spPr>
          <a:noFill/>
        </p:spPr>
        <p:txBody>
          <a:bodyPr/>
          <a:lstStyle/>
          <a:p>
            <a:r>
              <a:rPr lang="en-US" altLang="en-US" smtClean="0"/>
              <a:t>Airway pressure can be increased in a number of ways. It is easier to understand why these methods increase mean pressure if one remembers that the mean airway pressure refers to the mean across the entire respiratory cycle, both inspiration and expiration.</a:t>
            </a:r>
          </a:p>
          <a:p>
            <a:r>
              <a:rPr lang="en-US" altLang="en-US" smtClean="0"/>
              <a:t>The most obvious method of increasing the pressure is to increase the tidal volume but this will also increase the peak and plateau airway pressures and therefore increase the chance of ventilator induced lung injury.</a:t>
            </a:r>
          </a:p>
        </p:txBody>
      </p:sp>
    </p:spTree>
    <p:extLst>
      <p:ext uri="{BB962C8B-B14F-4D97-AF65-F5344CB8AC3E}">
        <p14:creationId xmlns:p14="http://schemas.microsoft.com/office/powerpoint/2010/main" val="2367901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54114" y="803461"/>
            <a:ext cx="4549775" cy="3193048"/>
          </a:xfrm>
          <a:ln/>
        </p:spPr>
      </p:sp>
      <p:sp>
        <p:nvSpPr>
          <p:cNvPr id="34819" name="Rectangle 3"/>
          <p:cNvSpPr>
            <a:spLocks noGrp="1" noChangeArrowheads="1"/>
          </p:cNvSpPr>
          <p:nvPr>
            <p:ph type="body" idx="1"/>
          </p:nvPr>
        </p:nvSpPr>
        <p:spPr>
          <a:noFill/>
        </p:spPr>
        <p:txBody>
          <a:bodyPr/>
          <a:lstStyle/>
          <a:p>
            <a:r>
              <a:rPr lang="en-US" altLang="en-US" smtClean="0"/>
              <a:t>Finally increasing the positive end-expiratory pressure or PEEP will increase the mean pressure but may also increase the peak and plateau pressures.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D533C6-4ADE-4BEB-92B7-A4361535D0C2}"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2452740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533C6-4ADE-4BEB-92B7-A4361535D0C2}"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1323261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533C6-4ADE-4BEB-92B7-A4361535D0C2}"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281181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D533C6-4ADE-4BEB-92B7-A4361535D0C2}"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32477275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533C6-4ADE-4BEB-92B7-A4361535D0C2}" type="datetimeFigureOut">
              <a:rPr lang="en-US" smtClean="0"/>
              <a:pPr/>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82868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D533C6-4ADE-4BEB-92B7-A4361535D0C2}"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418719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D533C6-4ADE-4BEB-92B7-A4361535D0C2}" type="datetimeFigureOut">
              <a:rPr lang="en-US" smtClean="0"/>
              <a:pPr/>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218770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D533C6-4ADE-4BEB-92B7-A4361535D0C2}" type="datetimeFigureOut">
              <a:rPr lang="en-US" smtClean="0"/>
              <a:pPr/>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866924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533C6-4ADE-4BEB-92B7-A4361535D0C2}" type="datetimeFigureOut">
              <a:rPr lang="en-US" smtClean="0"/>
              <a:pPr/>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337928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533C6-4ADE-4BEB-92B7-A4361535D0C2}"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427785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D533C6-4ADE-4BEB-92B7-A4361535D0C2}" type="datetimeFigureOut">
              <a:rPr lang="en-US" smtClean="0"/>
              <a:pPr/>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3E227-D4A1-45E7-B251-443EA0BEB608}" type="slidenum">
              <a:rPr lang="en-US" smtClean="0"/>
              <a:pPr/>
              <a:t>‹#›</a:t>
            </a:fld>
            <a:endParaRPr lang="en-US"/>
          </a:p>
        </p:txBody>
      </p:sp>
    </p:spTree>
    <p:extLst>
      <p:ext uri="{BB962C8B-B14F-4D97-AF65-F5344CB8AC3E}">
        <p14:creationId xmlns:p14="http://schemas.microsoft.com/office/powerpoint/2010/main" val="119025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533C6-4ADE-4BEB-92B7-A4361535D0C2}" type="datetimeFigureOut">
              <a:rPr lang="en-US" smtClean="0"/>
              <a:pPr/>
              <a:t>6/22/2019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3E227-D4A1-45E7-B251-443EA0BEB608}" type="slidenum">
              <a:rPr lang="en-US" smtClean="0"/>
              <a:pPr/>
              <a:t>‹#›</a:t>
            </a:fld>
            <a:endParaRPr lang="en-US"/>
          </a:p>
        </p:txBody>
      </p:sp>
    </p:spTree>
    <p:extLst>
      <p:ext uri="{BB962C8B-B14F-4D97-AF65-F5344CB8AC3E}">
        <p14:creationId xmlns:p14="http://schemas.microsoft.com/office/powerpoint/2010/main" val="1918593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1"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i="1" dirty="0" smtClean="0">
                <a:latin typeface="Forte" pitchFamily="66" charset="0"/>
              </a:rPr>
              <a:t>An introduction to</a:t>
            </a:r>
            <a:r>
              <a:rPr lang="en-US" sz="4800" dirty="0" smtClean="0"/>
              <a:t/>
            </a:r>
            <a:br>
              <a:rPr lang="en-US" sz="4800" dirty="0" smtClean="0"/>
            </a:br>
            <a:r>
              <a:rPr lang="en-US" dirty="0" smtClean="0">
                <a:latin typeface="+mn-lt"/>
              </a:rPr>
              <a:t>MECHANICAL VENTILATION</a:t>
            </a:r>
            <a:r>
              <a:rPr lang="en-US" sz="4800" dirty="0" smtClean="0"/>
              <a:t/>
            </a:r>
            <a:br>
              <a:rPr lang="en-US" sz="4800" dirty="0" smtClean="0"/>
            </a:br>
            <a:endParaRPr lang="en-US" sz="4800" dirty="0"/>
          </a:p>
        </p:txBody>
      </p:sp>
      <p:sp>
        <p:nvSpPr>
          <p:cNvPr id="3" name="Subtitle 2"/>
          <p:cNvSpPr>
            <a:spLocks noGrp="1"/>
          </p:cNvSpPr>
          <p:nvPr>
            <p:ph type="subTitle" idx="1"/>
          </p:nvPr>
        </p:nvSpPr>
        <p:spPr>
          <a:xfrm>
            <a:off x="1371600" y="3429000"/>
            <a:ext cx="6400800" cy="1440160"/>
          </a:xfrm>
        </p:spPr>
        <p:txBody>
          <a:bodyPr>
            <a:normAutofit/>
          </a:bodyPr>
          <a:lstStyle/>
          <a:p>
            <a:r>
              <a:rPr lang="en-US" sz="2800" dirty="0" smtClean="0">
                <a:solidFill>
                  <a:schemeClr val="bg1">
                    <a:lumMod val="50000"/>
                  </a:schemeClr>
                </a:solidFill>
              </a:rPr>
              <a:t>Ahmad </a:t>
            </a:r>
            <a:r>
              <a:rPr lang="en-US" sz="2800" dirty="0" err="1" smtClean="0">
                <a:solidFill>
                  <a:schemeClr val="bg1">
                    <a:lumMod val="50000"/>
                  </a:schemeClr>
                </a:solidFill>
              </a:rPr>
              <a:t>bagheri</a:t>
            </a:r>
            <a:r>
              <a:rPr lang="en-US" sz="2800" dirty="0" smtClean="0">
                <a:solidFill>
                  <a:schemeClr val="bg1">
                    <a:lumMod val="50000"/>
                  </a:schemeClr>
                </a:solidFill>
              </a:rPr>
              <a:t> </a:t>
            </a:r>
            <a:r>
              <a:rPr lang="en-US" sz="2800" dirty="0" err="1" smtClean="0">
                <a:solidFill>
                  <a:schemeClr val="bg1">
                    <a:lumMod val="50000"/>
                  </a:schemeClr>
                </a:solidFill>
              </a:rPr>
              <a:t>moghadam</a:t>
            </a:r>
            <a:endParaRPr lang="en-US" sz="2800" dirty="0" smtClean="0">
              <a:solidFill>
                <a:schemeClr val="bg1">
                  <a:lumMod val="50000"/>
                </a:schemeClr>
              </a:solidFill>
            </a:endParaRPr>
          </a:p>
          <a:p>
            <a:r>
              <a:rPr lang="en-US" sz="2000" dirty="0" smtClean="0">
                <a:solidFill>
                  <a:schemeClr val="bg1">
                    <a:lumMod val="50000"/>
                  </a:schemeClr>
                </a:solidFill>
              </a:rPr>
              <a:t>MD. FCCM </a:t>
            </a:r>
          </a:p>
        </p:txBody>
      </p:sp>
    </p:spTree>
    <p:extLst>
      <p:ext uri="{BB962C8B-B14F-4D97-AF65-F5344CB8AC3E}">
        <p14:creationId xmlns:p14="http://schemas.microsoft.com/office/powerpoint/2010/main" val="3970006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Mean airway pressure</a:t>
            </a:r>
          </a:p>
        </p:txBody>
      </p:sp>
      <p:sp>
        <p:nvSpPr>
          <p:cNvPr id="33795" name="Line 3"/>
          <p:cNvSpPr>
            <a:spLocks noChangeShapeType="1"/>
          </p:cNvSpPr>
          <p:nvPr/>
        </p:nvSpPr>
        <p:spPr bwMode="auto">
          <a:xfrm>
            <a:off x="609600" y="2590800"/>
            <a:ext cx="0" cy="2590800"/>
          </a:xfrm>
          <a:prstGeom prst="line">
            <a:avLst/>
          </a:prstGeom>
          <a:noFill/>
          <a:ln w="12700">
            <a:solidFill>
              <a:schemeClr val="tx1"/>
            </a:solidFill>
            <a:round/>
            <a:headEnd/>
            <a:tailEnd/>
          </a:ln>
          <a:effectLst/>
        </p:spPr>
        <p:txBody>
          <a:bodyPr/>
          <a:lstStyle/>
          <a:p>
            <a:endParaRPr lang="fa-IR"/>
          </a:p>
        </p:txBody>
      </p:sp>
      <p:sp>
        <p:nvSpPr>
          <p:cNvPr id="33796" name="Freeform 4"/>
          <p:cNvSpPr>
            <a:spLocks/>
          </p:cNvSpPr>
          <p:nvPr/>
        </p:nvSpPr>
        <p:spPr bwMode="auto">
          <a:xfrm>
            <a:off x="615950" y="5181600"/>
            <a:ext cx="3482975" cy="1588"/>
          </a:xfrm>
          <a:custGeom>
            <a:avLst/>
            <a:gdLst>
              <a:gd name="T0" fmla="*/ 0 w 2194"/>
              <a:gd name="T1" fmla="*/ 0 h 1"/>
              <a:gd name="T2" fmla="*/ 2147483646 w 2194"/>
              <a:gd name="T3" fmla="*/ 0 h 1"/>
              <a:gd name="T4" fmla="*/ 0 60000 65536"/>
              <a:gd name="T5" fmla="*/ 0 60000 65536"/>
            </a:gdLst>
            <a:ahLst/>
            <a:cxnLst>
              <a:cxn ang="T4">
                <a:pos x="T0" y="T1"/>
              </a:cxn>
              <a:cxn ang="T5">
                <a:pos x="T2" y="T3"/>
              </a:cxn>
            </a:cxnLst>
            <a:rect l="0" t="0" r="r" b="b"/>
            <a:pathLst>
              <a:path w="2194" h="1">
                <a:moveTo>
                  <a:pt x="0" y="0"/>
                </a:moveTo>
                <a:lnTo>
                  <a:pt x="2194" y="0"/>
                </a:lnTo>
              </a:path>
            </a:pathLst>
          </a:custGeom>
          <a:noFill/>
          <a:ln w="12700" cap="flat" cmpd="sng">
            <a:solidFill>
              <a:schemeClr val="tx1"/>
            </a:solidFill>
            <a:prstDash val="solid"/>
            <a:round/>
            <a:headEnd type="none" w="med" len="med"/>
            <a:tailEnd type="none" w="med" len="med"/>
          </a:ln>
          <a:effectLst/>
        </p:spPr>
        <p:txBody>
          <a:bodyPr/>
          <a:lstStyle/>
          <a:p>
            <a:endParaRPr lang="fa-IR"/>
          </a:p>
        </p:txBody>
      </p:sp>
      <p:sp>
        <p:nvSpPr>
          <p:cNvPr id="33797" name="Freeform 5"/>
          <p:cNvSpPr>
            <a:spLocks/>
          </p:cNvSpPr>
          <p:nvPr/>
        </p:nvSpPr>
        <p:spPr bwMode="auto">
          <a:xfrm>
            <a:off x="615950" y="2905125"/>
            <a:ext cx="3498850" cy="2071688"/>
          </a:xfrm>
          <a:custGeom>
            <a:avLst/>
            <a:gdLst>
              <a:gd name="T0" fmla="*/ 0 w 2204"/>
              <a:gd name="T1" fmla="*/ 2147483646 h 1305"/>
              <a:gd name="T2" fmla="*/ 2147483646 w 2204"/>
              <a:gd name="T3" fmla="*/ 2147483646 h 1305"/>
              <a:gd name="T4" fmla="*/ 2147483646 w 2204"/>
              <a:gd name="T5" fmla="*/ 2147483646 h 1305"/>
              <a:gd name="T6" fmla="*/ 2147483646 w 2204"/>
              <a:gd name="T7" fmla="*/ 2147483646 h 1305"/>
              <a:gd name="T8" fmla="*/ 2147483646 w 2204"/>
              <a:gd name="T9" fmla="*/ 2147483646 h 1305"/>
              <a:gd name="T10" fmla="*/ 2147483646 w 2204"/>
              <a:gd name="T11" fmla="*/ 2147483646 h 1305"/>
              <a:gd name="T12" fmla="*/ 2147483646 w 2204"/>
              <a:gd name="T13" fmla="*/ 2147483646 h 1305"/>
              <a:gd name="T14" fmla="*/ 2147483646 w 2204"/>
              <a:gd name="T15" fmla="*/ 2147483646 h 1305"/>
              <a:gd name="T16" fmla="*/ 2147483646 w 2204"/>
              <a:gd name="T17" fmla="*/ 2147483646 h 1305"/>
              <a:gd name="T18" fmla="*/ 2147483646 w 2204"/>
              <a:gd name="T19" fmla="*/ 2147483646 h 13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4" h="1305">
                <a:moveTo>
                  <a:pt x="0" y="1290"/>
                </a:moveTo>
                <a:cubicBezTo>
                  <a:pt x="11" y="1289"/>
                  <a:pt x="39" y="1286"/>
                  <a:pt x="68" y="1286"/>
                </a:cubicBezTo>
                <a:lnTo>
                  <a:pt x="172" y="1290"/>
                </a:lnTo>
                <a:cubicBezTo>
                  <a:pt x="234" y="1101"/>
                  <a:pt x="377" y="308"/>
                  <a:pt x="440" y="154"/>
                </a:cubicBezTo>
                <a:cubicBezTo>
                  <a:pt x="503" y="0"/>
                  <a:pt x="501" y="311"/>
                  <a:pt x="548" y="366"/>
                </a:cubicBezTo>
                <a:cubicBezTo>
                  <a:pt x="595" y="421"/>
                  <a:pt x="676" y="355"/>
                  <a:pt x="724" y="482"/>
                </a:cubicBezTo>
                <a:cubicBezTo>
                  <a:pt x="772" y="609"/>
                  <a:pt x="789" y="997"/>
                  <a:pt x="836" y="1130"/>
                </a:cubicBezTo>
                <a:cubicBezTo>
                  <a:pt x="883" y="1263"/>
                  <a:pt x="907" y="1251"/>
                  <a:pt x="1004" y="1278"/>
                </a:cubicBezTo>
                <a:cubicBezTo>
                  <a:pt x="1101" y="1305"/>
                  <a:pt x="1220" y="1288"/>
                  <a:pt x="1420" y="1290"/>
                </a:cubicBezTo>
                <a:cubicBezTo>
                  <a:pt x="1620" y="1292"/>
                  <a:pt x="2041" y="1290"/>
                  <a:pt x="2204" y="1290"/>
                </a:cubicBezTo>
              </a:path>
            </a:pathLst>
          </a:custGeom>
          <a:noFill/>
          <a:ln w="38100" cap="flat" cmpd="sng">
            <a:solidFill>
              <a:srgbClr val="FFCC00"/>
            </a:solidFill>
            <a:prstDash val="solid"/>
            <a:round/>
            <a:headEnd type="none" w="med" len="med"/>
            <a:tailEnd type="none" w="med" len="med"/>
          </a:ln>
          <a:effectLst/>
        </p:spPr>
        <p:txBody>
          <a:bodyPr/>
          <a:lstStyle/>
          <a:p>
            <a:endParaRPr lang="fa-IR"/>
          </a:p>
        </p:txBody>
      </p:sp>
      <p:sp>
        <p:nvSpPr>
          <p:cNvPr id="33798" name="Line 6"/>
          <p:cNvSpPr>
            <a:spLocks noChangeShapeType="1"/>
          </p:cNvSpPr>
          <p:nvPr/>
        </p:nvSpPr>
        <p:spPr bwMode="auto">
          <a:xfrm>
            <a:off x="5181600" y="2590800"/>
            <a:ext cx="0" cy="2590800"/>
          </a:xfrm>
          <a:prstGeom prst="line">
            <a:avLst/>
          </a:prstGeom>
          <a:noFill/>
          <a:ln w="12700">
            <a:solidFill>
              <a:schemeClr val="tx1"/>
            </a:solidFill>
            <a:round/>
            <a:headEnd/>
            <a:tailEnd/>
          </a:ln>
          <a:effectLst/>
        </p:spPr>
        <p:txBody>
          <a:bodyPr/>
          <a:lstStyle/>
          <a:p>
            <a:endParaRPr lang="fa-IR"/>
          </a:p>
        </p:txBody>
      </p:sp>
      <p:sp>
        <p:nvSpPr>
          <p:cNvPr id="33799" name="Freeform 7"/>
          <p:cNvSpPr>
            <a:spLocks/>
          </p:cNvSpPr>
          <p:nvPr/>
        </p:nvSpPr>
        <p:spPr bwMode="auto">
          <a:xfrm>
            <a:off x="5187950" y="5181600"/>
            <a:ext cx="3482975" cy="1588"/>
          </a:xfrm>
          <a:custGeom>
            <a:avLst/>
            <a:gdLst>
              <a:gd name="T0" fmla="*/ 0 w 2194"/>
              <a:gd name="T1" fmla="*/ 0 h 1"/>
              <a:gd name="T2" fmla="*/ 2147483646 w 2194"/>
              <a:gd name="T3" fmla="*/ 0 h 1"/>
              <a:gd name="T4" fmla="*/ 0 60000 65536"/>
              <a:gd name="T5" fmla="*/ 0 60000 65536"/>
            </a:gdLst>
            <a:ahLst/>
            <a:cxnLst>
              <a:cxn ang="T4">
                <a:pos x="T0" y="T1"/>
              </a:cxn>
              <a:cxn ang="T5">
                <a:pos x="T2" y="T3"/>
              </a:cxn>
            </a:cxnLst>
            <a:rect l="0" t="0" r="r" b="b"/>
            <a:pathLst>
              <a:path w="2194" h="1">
                <a:moveTo>
                  <a:pt x="0" y="0"/>
                </a:moveTo>
                <a:lnTo>
                  <a:pt x="2194" y="0"/>
                </a:lnTo>
              </a:path>
            </a:pathLst>
          </a:custGeom>
          <a:noFill/>
          <a:ln w="12700" cap="flat" cmpd="sng">
            <a:solidFill>
              <a:schemeClr val="tx1"/>
            </a:solidFill>
            <a:prstDash val="solid"/>
            <a:round/>
            <a:headEnd type="none" w="med" len="med"/>
            <a:tailEnd type="none" w="med" len="med"/>
          </a:ln>
          <a:effectLst/>
        </p:spPr>
        <p:txBody>
          <a:bodyPr/>
          <a:lstStyle/>
          <a:p>
            <a:endParaRPr lang="fa-IR"/>
          </a:p>
        </p:txBody>
      </p:sp>
      <p:grpSp>
        <p:nvGrpSpPr>
          <p:cNvPr id="2" name="Group 8"/>
          <p:cNvGrpSpPr>
            <a:grpSpLocks/>
          </p:cNvGrpSpPr>
          <p:nvPr/>
        </p:nvGrpSpPr>
        <p:grpSpPr bwMode="auto">
          <a:xfrm>
            <a:off x="609600" y="4198938"/>
            <a:ext cx="3692525" cy="336550"/>
            <a:chOff x="384" y="2645"/>
            <a:chExt cx="2326" cy="212"/>
          </a:xfrm>
        </p:grpSpPr>
        <p:sp>
          <p:nvSpPr>
            <p:cNvPr id="33810" name="Line 9"/>
            <p:cNvSpPr>
              <a:spLocks noChangeShapeType="1"/>
            </p:cNvSpPr>
            <p:nvPr/>
          </p:nvSpPr>
          <p:spPr bwMode="auto">
            <a:xfrm>
              <a:off x="384" y="2832"/>
              <a:ext cx="2160" cy="0"/>
            </a:xfrm>
            <a:prstGeom prst="line">
              <a:avLst/>
            </a:prstGeom>
            <a:noFill/>
            <a:ln w="12700">
              <a:solidFill>
                <a:schemeClr val="tx1"/>
              </a:solidFill>
              <a:prstDash val="dash"/>
              <a:round/>
              <a:headEnd/>
              <a:tailEnd/>
            </a:ln>
            <a:effectLst/>
          </p:spPr>
          <p:txBody>
            <a:bodyPr/>
            <a:lstStyle/>
            <a:p>
              <a:endParaRPr lang="fa-IR"/>
            </a:p>
          </p:txBody>
        </p:sp>
        <p:sp>
          <p:nvSpPr>
            <p:cNvPr id="33811" name="Text Box 10"/>
            <p:cNvSpPr txBox="1">
              <a:spLocks noChangeArrowheads="1"/>
            </p:cNvSpPr>
            <p:nvPr/>
          </p:nvSpPr>
          <p:spPr bwMode="auto">
            <a:xfrm>
              <a:off x="1248" y="2645"/>
              <a:ext cx="1462" cy="212"/>
            </a:xfrm>
            <a:prstGeom prst="rect">
              <a:avLst/>
            </a:prstGeom>
            <a:noFill/>
            <a:ln w="12700">
              <a:noFill/>
              <a:miter lim="800000"/>
              <a:headEnd/>
              <a:tailEnd/>
            </a:ln>
            <a:effectLst/>
          </p:spPr>
          <p:txBody>
            <a:bodyPr wrap="none">
              <a:spAutoFit/>
            </a:bodyPr>
            <a:lstStyle/>
            <a:p>
              <a:r>
                <a:rPr lang="en-US" altLang="en-US" sz="1600">
                  <a:latin typeface="Lucida Sans Unicode" pitchFamily="34" charset="0"/>
                </a:rPr>
                <a:t>Mean airway pressure</a:t>
              </a:r>
            </a:p>
          </p:txBody>
        </p:sp>
      </p:grpSp>
      <p:grpSp>
        <p:nvGrpSpPr>
          <p:cNvPr id="3" name="Group 11"/>
          <p:cNvGrpSpPr>
            <a:grpSpLocks/>
          </p:cNvGrpSpPr>
          <p:nvPr/>
        </p:nvGrpSpPr>
        <p:grpSpPr bwMode="auto">
          <a:xfrm>
            <a:off x="5146675" y="4006850"/>
            <a:ext cx="3692525" cy="336550"/>
            <a:chOff x="384" y="2645"/>
            <a:chExt cx="2326" cy="212"/>
          </a:xfrm>
        </p:grpSpPr>
        <p:sp>
          <p:nvSpPr>
            <p:cNvPr id="33808" name="Line 12"/>
            <p:cNvSpPr>
              <a:spLocks noChangeShapeType="1"/>
            </p:cNvSpPr>
            <p:nvPr/>
          </p:nvSpPr>
          <p:spPr bwMode="auto">
            <a:xfrm>
              <a:off x="384" y="2832"/>
              <a:ext cx="2160" cy="0"/>
            </a:xfrm>
            <a:prstGeom prst="line">
              <a:avLst/>
            </a:prstGeom>
            <a:noFill/>
            <a:ln w="12700">
              <a:solidFill>
                <a:schemeClr val="tx1"/>
              </a:solidFill>
              <a:prstDash val="dash"/>
              <a:round/>
              <a:headEnd/>
              <a:tailEnd/>
            </a:ln>
            <a:effectLst/>
          </p:spPr>
          <p:txBody>
            <a:bodyPr/>
            <a:lstStyle/>
            <a:p>
              <a:endParaRPr lang="fa-IR"/>
            </a:p>
          </p:txBody>
        </p:sp>
        <p:sp>
          <p:nvSpPr>
            <p:cNvPr id="33809" name="Text Box 13"/>
            <p:cNvSpPr txBox="1">
              <a:spLocks noChangeArrowheads="1"/>
            </p:cNvSpPr>
            <p:nvPr/>
          </p:nvSpPr>
          <p:spPr bwMode="auto">
            <a:xfrm>
              <a:off x="1248" y="2645"/>
              <a:ext cx="1462" cy="212"/>
            </a:xfrm>
            <a:prstGeom prst="rect">
              <a:avLst/>
            </a:prstGeom>
            <a:noFill/>
            <a:ln w="12700">
              <a:noFill/>
              <a:miter lim="800000"/>
              <a:headEnd/>
              <a:tailEnd/>
            </a:ln>
            <a:effectLst/>
          </p:spPr>
          <p:txBody>
            <a:bodyPr wrap="none">
              <a:spAutoFit/>
            </a:bodyPr>
            <a:lstStyle/>
            <a:p>
              <a:r>
                <a:rPr lang="en-US" altLang="en-US" sz="1600">
                  <a:latin typeface="Lucida Sans Unicode" pitchFamily="34" charset="0"/>
                </a:rPr>
                <a:t>Mean airway pressure</a:t>
              </a:r>
            </a:p>
          </p:txBody>
        </p:sp>
      </p:grpSp>
      <p:sp>
        <p:nvSpPr>
          <p:cNvPr id="33802" name="Freeform 15"/>
          <p:cNvSpPr>
            <a:spLocks/>
          </p:cNvSpPr>
          <p:nvPr/>
        </p:nvSpPr>
        <p:spPr bwMode="auto">
          <a:xfrm>
            <a:off x="5195888" y="2925763"/>
            <a:ext cx="3440112" cy="1835150"/>
          </a:xfrm>
          <a:custGeom>
            <a:avLst/>
            <a:gdLst>
              <a:gd name="T0" fmla="*/ 0 w 2167"/>
              <a:gd name="T1" fmla="*/ 2147483646 h 1156"/>
              <a:gd name="T2" fmla="*/ 2147483646 w 2167"/>
              <a:gd name="T3" fmla="*/ 2147483646 h 1156"/>
              <a:gd name="T4" fmla="*/ 2147483646 w 2167"/>
              <a:gd name="T5" fmla="*/ 2147483646 h 1156"/>
              <a:gd name="T6" fmla="*/ 2147483646 w 2167"/>
              <a:gd name="T7" fmla="*/ 2147483646 h 1156"/>
              <a:gd name="T8" fmla="*/ 2147483646 w 2167"/>
              <a:gd name="T9" fmla="*/ 2147483646 h 1156"/>
              <a:gd name="T10" fmla="*/ 2147483646 w 2167"/>
              <a:gd name="T11" fmla="*/ 2147483646 h 1156"/>
              <a:gd name="T12" fmla="*/ 2147483646 w 2167"/>
              <a:gd name="T13" fmla="*/ 2147483646 h 1156"/>
              <a:gd name="T14" fmla="*/ 2147483646 w 2167"/>
              <a:gd name="T15" fmla="*/ 2147483646 h 1156"/>
              <a:gd name="T16" fmla="*/ 2147483646 w 2167"/>
              <a:gd name="T17" fmla="*/ 2147483646 h 11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7" h="1156">
                <a:moveTo>
                  <a:pt x="0" y="1156"/>
                </a:moveTo>
                <a:lnTo>
                  <a:pt x="192" y="1156"/>
                </a:lnTo>
                <a:cubicBezTo>
                  <a:pt x="264" y="986"/>
                  <a:pt x="377" y="270"/>
                  <a:pt x="435" y="135"/>
                </a:cubicBezTo>
                <a:cubicBezTo>
                  <a:pt x="493" y="0"/>
                  <a:pt x="496" y="292"/>
                  <a:pt x="543" y="347"/>
                </a:cubicBezTo>
                <a:cubicBezTo>
                  <a:pt x="590" y="402"/>
                  <a:pt x="675" y="356"/>
                  <a:pt x="719" y="463"/>
                </a:cubicBezTo>
                <a:cubicBezTo>
                  <a:pt x="763" y="570"/>
                  <a:pt x="759" y="882"/>
                  <a:pt x="805" y="991"/>
                </a:cubicBezTo>
                <a:cubicBezTo>
                  <a:pt x="851" y="1100"/>
                  <a:pt x="891" y="1095"/>
                  <a:pt x="997" y="1119"/>
                </a:cubicBezTo>
                <a:cubicBezTo>
                  <a:pt x="1103" y="1143"/>
                  <a:pt x="1250" y="1135"/>
                  <a:pt x="1445" y="1138"/>
                </a:cubicBezTo>
                <a:cubicBezTo>
                  <a:pt x="1640" y="1141"/>
                  <a:pt x="2017" y="1138"/>
                  <a:pt x="2167" y="1138"/>
                </a:cubicBezTo>
              </a:path>
            </a:pathLst>
          </a:custGeom>
          <a:noFill/>
          <a:ln w="38100" cap="flat" cmpd="sng">
            <a:solidFill>
              <a:srgbClr val="FFCC00"/>
            </a:solidFill>
            <a:prstDash val="solid"/>
            <a:round/>
            <a:headEnd type="none" w="med" len="med"/>
            <a:tailEnd type="none" w="med" len="med"/>
          </a:ln>
          <a:effectLst/>
        </p:spPr>
        <p:txBody>
          <a:bodyPr/>
          <a:lstStyle/>
          <a:p>
            <a:endParaRPr lang="fa-IR"/>
          </a:p>
        </p:txBody>
      </p:sp>
      <p:sp>
        <p:nvSpPr>
          <p:cNvPr id="33803" name="Text Box 16"/>
          <p:cNvSpPr txBox="1">
            <a:spLocks noChangeArrowheads="1"/>
          </p:cNvSpPr>
          <p:nvPr/>
        </p:nvSpPr>
        <p:spPr bwMode="auto">
          <a:xfrm>
            <a:off x="1627188" y="5395913"/>
            <a:ext cx="735012" cy="366712"/>
          </a:xfrm>
          <a:prstGeom prst="rect">
            <a:avLst/>
          </a:prstGeom>
          <a:noFill/>
          <a:ln w="12700">
            <a:noFill/>
            <a:miter lim="800000"/>
            <a:headEnd/>
            <a:tailEnd/>
          </a:ln>
          <a:effectLst/>
        </p:spPr>
        <p:txBody>
          <a:bodyPr wrap="none">
            <a:spAutoFit/>
          </a:bodyPr>
          <a:lstStyle/>
          <a:p>
            <a:pPr algn="r"/>
            <a:r>
              <a:rPr lang="en-US" altLang="en-US">
                <a:latin typeface="Lucida Sans Unicode" pitchFamily="34" charset="0"/>
              </a:rPr>
              <a:t>Time</a:t>
            </a:r>
          </a:p>
        </p:txBody>
      </p:sp>
      <p:sp>
        <p:nvSpPr>
          <p:cNvPr id="33804" name="Text Box 17"/>
          <p:cNvSpPr txBox="1">
            <a:spLocks noChangeArrowheads="1"/>
          </p:cNvSpPr>
          <p:nvPr/>
        </p:nvSpPr>
        <p:spPr bwMode="auto">
          <a:xfrm rot="-5400000">
            <a:off x="-227012" y="3808412"/>
            <a:ext cx="1125538" cy="366713"/>
          </a:xfrm>
          <a:prstGeom prst="rect">
            <a:avLst/>
          </a:prstGeom>
          <a:noFill/>
          <a:ln w="12700">
            <a:noFill/>
            <a:miter lim="800000"/>
            <a:headEnd/>
            <a:tailEnd/>
          </a:ln>
          <a:effectLst/>
        </p:spPr>
        <p:txBody>
          <a:bodyPr wrap="none">
            <a:spAutoFit/>
          </a:bodyPr>
          <a:lstStyle/>
          <a:p>
            <a:pPr algn="r"/>
            <a:r>
              <a:rPr lang="en-US" altLang="en-US">
                <a:latin typeface="Lucida Sans Unicode" pitchFamily="34" charset="0"/>
              </a:rPr>
              <a:t>Pressure</a:t>
            </a:r>
          </a:p>
        </p:txBody>
      </p:sp>
      <p:sp>
        <p:nvSpPr>
          <p:cNvPr id="33805" name="Text Box 18"/>
          <p:cNvSpPr txBox="1">
            <a:spLocks noChangeArrowheads="1"/>
          </p:cNvSpPr>
          <p:nvPr/>
        </p:nvSpPr>
        <p:spPr bwMode="auto">
          <a:xfrm>
            <a:off x="6275388" y="5395913"/>
            <a:ext cx="735012" cy="366712"/>
          </a:xfrm>
          <a:prstGeom prst="rect">
            <a:avLst/>
          </a:prstGeom>
          <a:noFill/>
          <a:ln w="12700">
            <a:noFill/>
            <a:miter lim="800000"/>
            <a:headEnd/>
            <a:tailEnd/>
          </a:ln>
          <a:effectLst/>
        </p:spPr>
        <p:txBody>
          <a:bodyPr wrap="none">
            <a:spAutoFit/>
          </a:bodyPr>
          <a:lstStyle/>
          <a:p>
            <a:pPr algn="r"/>
            <a:r>
              <a:rPr lang="en-US" altLang="en-US">
                <a:latin typeface="Lucida Sans Unicode" pitchFamily="34" charset="0"/>
              </a:rPr>
              <a:t>Time</a:t>
            </a:r>
          </a:p>
        </p:txBody>
      </p:sp>
      <p:sp>
        <p:nvSpPr>
          <p:cNvPr id="33806" name="Text Box 19"/>
          <p:cNvSpPr txBox="1">
            <a:spLocks noChangeArrowheads="1"/>
          </p:cNvSpPr>
          <p:nvPr/>
        </p:nvSpPr>
        <p:spPr bwMode="auto">
          <a:xfrm rot="-5400000">
            <a:off x="4421188" y="3808412"/>
            <a:ext cx="1125538" cy="366713"/>
          </a:xfrm>
          <a:prstGeom prst="rect">
            <a:avLst/>
          </a:prstGeom>
          <a:noFill/>
          <a:ln w="12700">
            <a:noFill/>
            <a:miter lim="800000"/>
            <a:headEnd/>
            <a:tailEnd/>
          </a:ln>
          <a:effectLst/>
        </p:spPr>
        <p:txBody>
          <a:bodyPr wrap="none">
            <a:spAutoFit/>
          </a:bodyPr>
          <a:lstStyle/>
          <a:p>
            <a:pPr algn="r"/>
            <a:r>
              <a:rPr lang="en-US" altLang="en-US">
                <a:latin typeface="Lucida Sans Unicode" pitchFamily="34" charset="0"/>
              </a:rPr>
              <a:t>Pressure</a:t>
            </a:r>
          </a:p>
        </p:txBody>
      </p:sp>
      <p:sp>
        <p:nvSpPr>
          <p:cNvPr id="33807" name="Text Box 21"/>
          <p:cNvSpPr txBox="1">
            <a:spLocks noChangeArrowheads="1"/>
          </p:cNvSpPr>
          <p:nvPr/>
        </p:nvSpPr>
        <p:spPr bwMode="auto">
          <a:xfrm>
            <a:off x="7391400" y="2347913"/>
            <a:ext cx="896938" cy="366712"/>
          </a:xfrm>
          <a:prstGeom prst="rect">
            <a:avLst/>
          </a:prstGeom>
          <a:noFill/>
          <a:ln w="12700">
            <a:noFill/>
            <a:miter lim="800000"/>
            <a:headEnd/>
            <a:tailEnd/>
          </a:ln>
          <a:effectLst/>
        </p:spPr>
        <p:txBody>
          <a:bodyPr wrap="none">
            <a:spAutoFit/>
          </a:bodyPr>
          <a:lstStyle/>
          <a:p>
            <a:pPr algn="r"/>
            <a:r>
              <a:rPr lang="en-US" altLang="en-US">
                <a:latin typeface="Lucida Sans Unicode" pitchFamily="34" charset="0"/>
                <a:sym typeface="Symbol" pitchFamily="18" charset="2"/>
              </a:rPr>
              <a:t> PEEP</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Mean airway pressure</a:t>
            </a:r>
          </a:p>
        </p:txBody>
      </p:sp>
      <p:sp>
        <p:nvSpPr>
          <p:cNvPr id="27651" name="Line 3"/>
          <p:cNvSpPr>
            <a:spLocks noChangeShapeType="1"/>
          </p:cNvSpPr>
          <p:nvPr/>
        </p:nvSpPr>
        <p:spPr bwMode="auto">
          <a:xfrm>
            <a:off x="609600" y="2590800"/>
            <a:ext cx="0" cy="2590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2" name="Freeform 4"/>
          <p:cNvSpPr>
            <a:spLocks/>
          </p:cNvSpPr>
          <p:nvPr/>
        </p:nvSpPr>
        <p:spPr bwMode="auto">
          <a:xfrm>
            <a:off x="615950" y="5181600"/>
            <a:ext cx="3482975" cy="1588"/>
          </a:xfrm>
          <a:custGeom>
            <a:avLst/>
            <a:gdLst>
              <a:gd name="T0" fmla="*/ 0 w 2194"/>
              <a:gd name="T1" fmla="*/ 0 h 1"/>
              <a:gd name="T2" fmla="*/ 2147483646 w 2194"/>
              <a:gd name="T3" fmla="*/ 0 h 1"/>
              <a:gd name="T4" fmla="*/ 0 60000 65536"/>
              <a:gd name="T5" fmla="*/ 0 60000 65536"/>
            </a:gdLst>
            <a:ahLst/>
            <a:cxnLst>
              <a:cxn ang="T4">
                <a:pos x="T0" y="T1"/>
              </a:cxn>
              <a:cxn ang="T5">
                <a:pos x="T2" y="T3"/>
              </a:cxn>
            </a:cxnLst>
            <a:rect l="0" t="0" r="r" b="b"/>
            <a:pathLst>
              <a:path w="2194" h="1">
                <a:moveTo>
                  <a:pt x="0" y="0"/>
                </a:moveTo>
                <a:lnTo>
                  <a:pt x="2194"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3" name="Freeform 5"/>
          <p:cNvSpPr>
            <a:spLocks/>
          </p:cNvSpPr>
          <p:nvPr/>
        </p:nvSpPr>
        <p:spPr bwMode="auto">
          <a:xfrm>
            <a:off x="615950" y="2905125"/>
            <a:ext cx="3498850" cy="2071688"/>
          </a:xfrm>
          <a:custGeom>
            <a:avLst/>
            <a:gdLst>
              <a:gd name="T0" fmla="*/ 0 w 2204"/>
              <a:gd name="T1" fmla="*/ 2147483646 h 1305"/>
              <a:gd name="T2" fmla="*/ 2147483646 w 2204"/>
              <a:gd name="T3" fmla="*/ 2147483646 h 1305"/>
              <a:gd name="T4" fmla="*/ 2147483646 w 2204"/>
              <a:gd name="T5" fmla="*/ 2147483646 h 1305"/>
              <a:gd name="T6" fmla="*/ 2147483646 w 2204"/>
              <a:gd name="T7" fmla="*/ 2147483646 h 1305"/>
              <a:gd name="T8" fmla="*/ 2147483646 w 2204"/>
              <a:gd name="T9" fmla="*/ 2147483646 h 1305"/>
              <a:gd name="T10" fmla="*/ 2147483646 w 2204"/>
              <a:gd name="T11" fmla="*/ 2147483646 h 1305"/>
              <a:gd name="T12" fmla="*/ 2147483646 w 2204"/>
              <a:gd name="T13" fmla="*/ 2147483646 h 1305"/>
              <a:gd name="T14" fmla="*/ 2147483646 w 2204"/>
              <a:gd name="T15" fmla="*/ 2147483646 h 1305"/>
              <a:gd name="T16" fmla="*/ 2147483646 w 2204"/>
              <a:gd name="T17" fmla="*/ 2147483646 h 1305"/>
              <a:gd name="T18" fmla="*/ 2147483646 w 2204"/>
              <a:gd name="T19" fmla="*/ 2147483646 h 13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4" h="1305">
                <a:moveTo>
                  <a:pt x="0" y="1290"/>
                </a:moveTo>
                <a:cubicBezTo>
                  <a:pt x="11" y="1289"/>
                  <a:pt x="39" y="1286"/>
                  <a:pt x="68" y="1286"/>
                </a:cubicBezTo>
                <a:lnTo>
                  <a:pt x="172" y="1290"/>
                </a:lnTo>
                <a:cubicBezTo>
                  <a:pt x="234" y="1101"/>
                  <a:pt x="377" y="308"/>
                  <a:pt x="440" y="154"/>
                </a:cubicBezTo>
                <a:cubicBezTo>
                  <a:pt x="503" y="0"/>
                  <a:pt x="501" y="311"/>
                  <a:pt x="548" y="366"/>
                </a:cubicBezTo>
                <a:cubicBezTo>
                  <a:pt x="595" y="421"/>
                  <a:pt x="676" y="355"/>
                  <a:pt x="724" y="482"/>
                </a:cubicBezTo>
                <a:cubicBezTo>
                  <a:pt x="772" y="609"/>
                  <a:pt x="789" y="997"/>
                  <a:pt x="836" y="1130"/>
                </a:cubicBezTo>
                <a:cubicBezTo>
                  <a:pt x="883" y="1263"/>
                  <a:pt x="907" y="1251"/>
                  <a:pt x="1004" y="1278"/>
                </a:cubicBezTo>
                <a:cubicBezTo>
                  <a:pt x="1101" y="1305"/>
                  <a:pt x="1220" y="1288"/>
                  <a:pt x="1420" y="1290"/>
                </a:cubicBezTo>
                <a:cubicBezTo>
                  <a:pt x="1620" y="1292"/>
                  <a:pt x="2041" y="1290"/>
                  <a:pt x="2204" y="1290"/>
                </a:cubicBezTo>
              </a:path>
            </a:pathLst>
          </a:custGeom>
          <a:noFill/>
          <a:ln w="38100" cap="flat" cmpd="sng">
            <a:solidFill>
              <a:srgbClr val="FF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4" name="Line 6"/>
          <p:cNvSpPr>
            <a:spLocks noChangeShapeType="1"/>
          </p:cNvSpPr>
          <p:nvPr/>
        </p:nvSpPr>
        <p:spPr bwMode="auto">
          <a:xfrm>
            <a:off x="5181600" y="2590800"/>
            <a:ext cx="0" cy="2590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5" name="Freeform 7"/>
          <p:cNvSpPr>
            <a:spLocks/>
          </p:cNvSpPr>
          <p:nvPr/>
        </p:nvSpPr>
        <p:spPr bwMode="auto">
          <a:xfrm>
            <a:off x="5187950" y="5181600"/>
            <a:ext cx="3482975" cy="1588"/>
          </a:xfrm>
          <a:custGeom>
            <a:avLst/>
            <a:gdLst>
              <a:gd name="T0" fmla="*/ 0 w 2194"/>
              <a:gd name="T1" fmla="*/ 0 h 1"/>
              <a:gd name="T2" fmla="*/ 2147483646 w 2194"/>
              <a:gd name="T3" fmla="*/ 0 h 1"/>
              <a:gd name="T4" fmla="*/ 0 60000 65536"/>
              <a:gd name="T5" fmla="*/ 0 60000 65536"/>
            </a:gdLst>
            <a:ahLst/>
            <a:cxnLst>
              <a:cxn ang="T4">
                <a:pos x="T0" y="T1"/>
              </a:cxn>
              <a:cxn ang="T5">
                <a:pos x="T2" y="T3"/>
              </a:cxn>
            </a:cxnLst>
            <a:rect l="0" t="0" r="r" b="b"/>
            <a:pathLst>
              <a:path w="2194" h="1">
                <a:moveTo>
                  <a:pt x="0" y="0"/>
                </a:moveTo>
                <a:lnTo>
                  <a:pt x="2194"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56" name="Group 9"/>
          <p:cNvGrpSpPr>
            <a:grpSpLocks/>
          </p:cNvGrpSpPr>
          <p:nvPr/>
        </p:nvGrpSpPr>
        <p:grpSpPr bwMode="auto">
          <a:xfrm>
            <a:off x="609600" y="4198938"/>
            <a:ext cx="3692525" cy="336550"/>
            <a:chOff x="384" y="2645"/>
            <a:chExt cx="2326" cy="212"/>
          </a:xfrm>
        </p:grpSpPr>
        <p:sp>
          <p:nvSpPr>
            <p:cNvPr id="27666" name="Line 10"/>
            <p:cNvSpPr>
              <a:spLocks noChangeShapeType="1"/>
            </p:cNvSpPr>
            <p:nvPr/>
          </p:nvSpPr>
          <p:spPr bwMode="auto">
            <a:xfrm>
              <a:off x="384" y="2832"/>
              <a:ext cx="216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7" name="Text Box 11"/>
            <p:cNvSpPr txBox="1">
              <a:spLocks noChangeArrowheads="1"/>
            </p:cNvSpPr>
            <p:nvPr/>
          </p:nvSpPr>
          <p:spPr bwMode="auto">
            <a:xfrm>
              <a:off x="1248" y="2645"/>
              <a:ext cx="146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spcBef>
                  <a:spcPct val="0"/>
                </a:spcBef>
                <a:buFontTx/>
                <a:buNone/>
              </a:pPr>
              <a:r>
                <a:rPr lang="en-US" altLang="en-US" sz="1600">
                  <a:solidFill>
                    <a:schemeClr val="tx1"/>
                  </a:solidFill>
                  <a:latin typeface="Lucida Sans Unicode" panose="020B0602030504020204" pitchFamily="34" charset="0"/>
                </a:rPr>
                <a:t>Mean airway pressure</a:t>
              </a:r>
            </a:p>
          </p:txBody>
        </p:sp>
      </p:grpSp>
      <p:grpSp>
        <p:nvGrpSpPr>
          <p:cNvPr id="27657" name="Group 12"/>
          <p:cNvGrpSpPr>
            <a:grpSpLocks/>
          </p:cNvGrpSpPr>
          <p:nvPr/>
        </p:nvGrpSpPr>
        <p:grpSpPr bwMode="auto">
          <a:xfrm>
            <a:off x="5146675" y="4006850"/>
            <a:ext cx="3692525" cy="336550"/>
            <a:chOff x="384" y="2645"/>
            <a:chExt cx="2326" cy="212"/>
          </a:xfrm>
        </p:grpSpPr>
        <p:sp>
          <p:nvSpPr>
            <p:cNvPr id="27664" name="Line 13"/>
            <p:cNvSpPr>
              <a:spLocks noChangeShapeType="1"/>
            </p:cNvSpPr>
            <p:nvPr/>
          </p:nvSpPr>
          <p:spPr bwMode="auto">
            <a:xfrm>
              <a:off x="384" y="2832"/>
              <a:ext cx="216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5" name="Text Box 14"/>
            <p:cNvSpPr txBox="1">
              <a:spLocks noChangeArrowheads="1"/>
            </p:cNvSpPr>
            <p:nvPr/>
          </p:nvSpPr>
          <p:spPr bwMode="auto">
            <a:xfrm>
              <a:off x="1248" y="2645"/>
              <a:ext cx="146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spcBef>
                  <a:spcPct val="0"/>
                </a:spcBef>
                <a:buFontTx/>
                <a:buNone/>
              </a:pPr>
              <a:r>
                <a:rPr lang="en-US" altLang="en-US" sz="1600">
                  <a:solidFill>
                    <a:schemeClr val="tx1"/>
                  </a:solidFill>
                  <a:latin typeface="Lucida Sans Unicode" panose="020B0602030504020204" pitchFamily="34" charset="0"/>
                </a:rPr>
                <a:t>Mean airway pressure</a:t>
              </a:r>
            </a:p>
          </p:txBody>
        </p:sp>
      </p:grpSp>
      <p:sp>
        <p:nvSpPr>
          <p:cNvPr id="27658" name="Freeform 15"/>
          <p:cNvSpPr>
            <a:spLocks/>
          </p:cNvSpPr>
          <p:nvPr/>
        </p:nvSpPr>
        <p:spPr bwMode="auto">
          <a:xfrm>
            <a:off x="5187950" y="3087688"/>
            <a:ext cx="3498850" cy="1905000"/>
          </a:xfrm>
          <a:custGeom>
            <a:avLst/>
            <a:gdLst>
              <a:gd name="T0" fmla="*/ 0 w 2204"/>
              <a:gd name="T1" fmla="*/ 2147483646 h 1200"/>
              <a:gd name="T2" fmla="*/ 2147483646 w 2204"/>
              <a:gd name="T3" fmla="*/ 2147483646 h 1200"/>
              <a:gd name="T4" fmla="*/ 2147483646 w 2204"/>
              <a:gd name="T5" fmla="*/ 2147483646 h 1200"/>
              <a:gd name="T6" fmla="*/ 2147483646 w 2204"/>
              <a:gd name="T7" fmla="*/ 2147483646 h 1200"/>
              <a:gd name="T8" fmla="*/ 2147483646 w 2204"/>
              <a:gd name="T9" fmla="*/ 2147483646 h 1200"/>
              <a:gd name="T10" fmla="*/ 2147483646 w 2204"/>
              <a:gd name="T11" fmla="*/ 2147483646 h 1200"/>
              <a:gd name="T12" fmla="*/ 2147483646 w 2204"/>
              <a:gd name="T13" fmla="*/ 2147483646 h 1200"/>
              <a:gd name="T14" fmla="*/ 2147483646 w 2204"/>
              <a:gd name="T15" fmla="*/ 2147483646 h 1200"/>
              <a:gd name="T16" fmla="*/ 2147483646 w 2204"/>
              <a:gd name="T17" fmla="*/ 2147483646 h 1200"/>
              <a:gd name="T18" fmla="*/ 2147483646 w 2204"/>
              <a:gd name="T19" fmla="*/ 2147483646 h 12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4" h="1200">
                <a:moveTo>
                  <a:pt x="0" y="1169"/>
                </a:moveTo>
                <a:cubicBezTo>
                  <a:pt x="11" y="1168"/>
                  <a:pt x="39" y="1165"/>
                  <a:pt x="68" y="1165"/>
                </a:cubicBezTo>
                <a:lnTo>
                  <a:pt x="172" y="1169"/>
                </a:lnTo>
                <a:cubicBezTo>
                  <a:pt x="248" y="1000"/>
                  <a:pt x="440" y="298"/>
                  <a:pt x="526" y="149"/>
                </a:cubicBezTo>
                <a:cubicBezTo>
                  <a:pt x="612" y="0"/>
                  <a:pt x="622" y="241"/>
                  <a:pt x="691" y="277"/>
                </a:cubicBezTo>
                <a:cubicBezTo>
                  <a:pt x="760" y="313"/>
                  <a:pt x="871" y="246"/>
                  <a:pt x="938" y="368"/>
                </a:cubicBezTo>
                <a:cubicBezTo>
                  <a:pt x="1005" y="490"/>
                  <a:pt x="1038" y="874"/>
                  <a:pt x="1093" y="1008"/>
                </a:cubicBezTo>
                <a:cubicBezTo>
                  <a:pt x="1148" y="1142"/>
                  <a:pt x="1168" y="1146"/>
                  <a:pt x="1267" y="1173"/>
                </a:cubicBezTo>
                <a:cubicBezTo>
                  <a:pt x="1366" y="1200"/>
                  <a:pt x="1531" y="1174"/>
                  <a:pt x="1687" y="1173"/>
                </a:cubicBezTo>
                <a:cubicBezTo>
                  <a:pt x="1843" y="1172"/>
                  <a:pt x="2096" y="1170"/>
                  <a:pt x="2204" y="1169"/>
                </a:cubicBezTo>
              </a:path>
            </a:pathLst>
          </a:custGeom>
          <a:noFill/>
          <a:ln w="38100" cap="flat" cmpd="sng">
            <a:solidFill>
              <a:srgbClr val="FF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9" name="Text Box 16"/>
          <p:cNvSpPr txBox="1">
            <a:spLocks noChangeArrowheads="1"/>
          </p:cNvSpPr>
          <p:nvPr/>
        </p:nvSpPr>
        <p:spPr bwMode="auto">
          <a:xfrm>
            <a:off x="1627188" y="5395913"/>
            <a:ext cx="7350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Time</a:t>
            </a:r>
          </a:p>
        </p:txBody>
      </p:sp>
      <p:sp>
        <p:nvSpPr>
          <p:cNvPr id="27660" name="Text Box 17"/>
          <p:cNvSpPr txBox="1">
            <a:spLocks noChangeArrowheads="1"/>
          </p:cNvSpPr>
          <p:nvPr/>
        </p:nvSpPr>
        <p:spPr bwMode="auto">
          <a:xfrm rot="-5400000">
            <a:off x="-227012" y="3808412"/>
            <a:ext cx="1125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Pressure</a:t>
            </a:r>
          </a:p>
        </p:txBody>
      </p:sp>
      <p:sp>
        <p:nvSpPr>
          <p:cNvPr id="27661" name="Text Box 18"/>
          <p:cNvSpPr txBox="1">
            <a:spLocks noChangeArrowheads="1"/>
          </p:cNvSpPr>
          <p:nvPr/>
        </p:nvSpPr>
        <p:spPr bwMode="auto">
          <a:xfrm>
            <a:off x="6275388" y="5395913"/>
            <a:ext cx="7350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Time</a:t>
            </a:r>
          </a:p>
        </p:txBody>
      </p:sp>
      <p:sp>
        <p:nvSpPr>
          <p:cNvPr id="27662" name="Text Box 19"/>
          <p:cNvSpPr txBox="1">
            <a:spLocks noChangeArrowheads="1"/>
          </p:cNvSpPr>
          <p:nvPr/>
        </p:nvSpPr>
        <p:spPr bwMode="auto">
          <a:xfrm rot="-5400000">
            <a:off x="4421188" y="3808412"/>
            <a:ext cx="1125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Pressure</a:t>
            </a:r>
          </a:p>
        </p:txBody>
      </p:sp>
      <p:sp>
        <p:nvSpPr>
          <p:cNvPr id="27663" name="Text Box 21"/>
          <p:cNvSpPr txBox="1">
            <a:spLocks noChangeArrowheads="1"/>
          </p:cNvSpPr>
          <p:nvPr/>
        </p:nvSpPr>
        <p:spPr bwMode="auto">
          <a:xfrm>
            <a:off x="6305550" y="2347913"/>
            <a:ext cx="2152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sym typeface="Symbol" panose="05050102010706020507" pitchFamily="18" charset="2"/>
              </a:rPr>
              <a:t> Inspiratory time</a:t>
            </a:r>
          </a:p>
        </p:txBody>
      </p:sp>
    </p:spTree>
    <p:extLst>
      <p:ext uri="{BB962C8B-B14F-4D97-AF65-F5344CB8AC3E}">
        <p14:creationId xmlns:p14="http://schemas.microsoft.com/office/powerpoint/2010/main" val="361489954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Inspiratory time</a:t>
            </a:r>
          </a:p>
        </p:txBody>
      </p:sp>
      <p:sp>
        <p:nvSpPr>
          <p:cNvPr id="29699" name="Rectangle 3"/>
          <p:cNvSpPr>
            <a:spLocks noGrp="1" noChangeArrowheads="1"/>
          </p:cNvSpPr>
          <p:nvPr>
            <p:ph type="body" idx="1"/>
          </p:nvPr>
        </p:nvSpPr>
        <p:spPr/>
        <p:txBody>
          <a:bodyPr/>
          <a:lstStyle/>
          <a:p>
            <a:pPr eaLnBrk="1" hangingPunct="1"/>
            <a:r>
              <a:rPr lang="en-US" altLang="en-US" smtClean="0"/>
              <a:t>Set as:</a:t>
            </a:r>
          </a:p>
          <a:p>
            <a:pPr lvl="1" eaLnBrk="1" hangingPunct="1"/>
            <a:r>
              <a:rPr lang="en-US" altLang="en-US" smtClean="0"/>
              <a:t>% of respiratory cycle</a:t>
            </a:r>
          </a:p>
          <a:p>
            <a:pPr lvl="1" eaLnBrk="1" hangingPunct="1"/>
            <a:r>
              <a:rPr lang="en-US" altLang="en-US" smtClean="0"/>
              <a:t>I:E ratio</a:t>
            </a:r>
          </a:p>
          <a:p>
            <a:pPr lvl="1" eaLnBrk="1" hangingPunct="1"/>
            <a:r>
              <a:rPr lang="en-US" altLang="en-US" smtClean="0"/>
              <a:t>Fixed time</a:t>
            </a:r>
          </a:p>
          <a:p>
            <a:pPr lvl="1" eaLnBrk="1" hangingPunct="1"/>
            <a:r>
              <a:rPr lang="en-US" altLang="en-US" smtClean="0"/>
              <a:t>Indirectly, by setting flow</a:t>
            </a:r>
          </a:p>
          <a:p>
            <a:pPr eaLnBrk="1" hangingPunct="1"/>
            <a:r>
              <a:rPr lang="en-US" altLang="en-US" smtClean="0"/>
              <a:t>Expiratory time not set</a:t>
            </a:r>
          </a:p>
          <a:p>
            <a:pPr lvl="1" eaLnBrk="1" hangingPunct="1"/>
            <a:r>
              <a:rPr lang="en-US" altLang="en-US" smtClean="0"/>
              <a:t>Remaining time after inspiration before next breath</a:t>
            </a:r>
          </a:p>
        </p:txBody>
      </p:sp>
    </p:spTree>
    <p:extLst>
      <p:ext uri="{BB962C8B-B14F-4D97-AF65-F5344CB8AC3E}">
        <p14:creationId xmlns:p14="http://schemas.microsoft.com/office/powerpoint/2010/main" val="240242044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chor="ctr"/>
          <a:lstStyle/>
          <a:p>
            <a:pPr eaLnBrk="1" hangingPunct="1"/>
            <a:r>
              <a:rPr lang="en-US" sz="3400" smtClean="0"/>
              <a:t>Breath types</a:t>
            </a:r>
          </a:p>
        </p:txBody>
      </p:sp>
      <p:sp>
        <p:nvSpPr>
          <p:cNvPr id="17411" name="Rectangle 3"/>
          <p:cNvSpPr>
            <a:spLocks noGrp="1" noChangeArrowheads="1"/>
          </p:cNvSpPr>
          <p:nvPr>
            <p:ph type="body" idx="4294967295"/>
          </p:nvPr>
        </p:nvSpPr>
        <p:spPr>
          <a:xfrm>
            <a:off x="381000" y="1371601"/>
            <a:ext cx="8458200" cy="3353544"/>
          </a:xfrm>
        </p:spPr>
        <p:style>
          <a:lnRef idx="2">
            <a:schemeClr val="accent1"/>
          </a:lnRef>
          <a:fillRef idx="1">
            <a:schemeClr val="lt1"/>
          </a:fillRef>
          <a:effectRef idx="0">
            <a:schemeClr val="accent1"/>
          </a:effectRef>
          <a:fontRef idx="minor">
            <a:schemeClr val="dk1"/>
          </a:fontRef>
        </p:style>
        <p:txBody>
          <a:bodyPr/>
          <a:lstStyle/>
          <a:p>
            <a:pPr marL="533400" indent="-533400" eaLnBrk="1" hangingPunct="1">
              <a:lnSpc>
                <a:spcPct val="90000"/>
              </a:lnSpc>
              <a:buFont typeface="Wingdings" pitchFamily="2" charset="2"/>
              <a:buNone/>
            </a:pPr>
            <a:r>
              <a:rPr lang="en-US" sz="2600" b="1" dirty="0" smtClean="0"/>
              <a:t>Classified by:</a:t>
            </a:r>
          </a:p>
          <a:p>
            <a:pPr marL="533400" indent="-533400" eaLnBrk="1" hangingPunct="1">
              <a:lnSpc>
                <a:spcPct val="90000"/>
              </a:lnSpc>
              <a:buFont typeface="Wingdings" pitchFamily="2" charset="2"/>
              <a:buNone/>
            </a:pPr>
            <a:endParaRPr lang="en-US" sz="2600" dirty="0" smtClean="0"/>
          </a:p>
          <a:p>
            <a:pPr eaLnBrk="1" hangingPunct="1">
              <a:lnSpc>
                <a:spcPct val="90000"/>
              </a:lnSpc>
              <a:buFont typeface="Courier New" pitchFamily="49" charset="0"/>
              <a:buChar char="o"/>
            </a:pPr>
            <a:r>
              <a:rPr lang="en-US" sz="2600" i="1" dirty="0" smtClean="0">
                <a:solidFill>
                  <a:schemeClr val="tx2"/>
                </a:solidFill>
              </a:rPr>
              <a:t>Trigger variable</a:t>
            </a:r>
            <a:r>
              <a:rPr lang="en-US" sz="2600" dirty="0" smtClean="0"/>
              <a:t>:  </a:t>
            </a:r>
            <a:r>
              <a:rPr lang="en-US" sz="2400" dirty="0" smtClean="0"/>
              <a:t>what initiates the breath</a:t>
            </a:r>
          </a:p>
          <a:p>
            <a:pPr eaLnBrk="1" hangingPunct="1">
              <a:lnSpc>
                <a:spcPct val="90000"/>
              </a:lnSpc>
              <a:buFont typeface="Courier New" pitchFamily="49" charset="0"/>
              <a:buChar char="o"/>
            </a:pPr>
            <a:r>
              <a:rPr lang="en-US" sz="2600" i="1" dirty="0" smtClean="0">
                <a:solidFill>
                  <a:schemeClr val="tx2"/>
                </a:solidFill>
              </a:rPr>
              <a:t>Limit variable</a:t>
            </a:r>
            <a:r>
              <a:rPr lang="en-US" sz="2600" dirty="0" smtClean="0"/>
              <a:t>: </a:t>
            </a:r>
            <a:r>
              <a:rPr lang="en-US" sz="2400" dirty="0" smtClean="0"/>
              <a:t>what controls gas delivery during the breath</a:t>
            </a:r>
          </a:p>
          <a:p>
            <a:pPr eaLnBrk="1" hangingPunct="1">
              <a:lnSpc>
                <a:spcPct val="90000"/>
              </a:lnSpc>
              <a:buFont typeface="Courier New" pitchFamily="49" charset="0"/>
              <a:buChar char="o"/>
            </a:pPr>
            <a:r>
              <a:rPr lang="en-US" sz="2600" i="1" dirty="0">
                <a:solidFill>
                  <a:schemeClr val="tx2"/>
                </a:solidFill>
              </a:rPr>
              <a:t>C</a:t>
            </a:r>
            <a:r>
              <a:rPr lang="en-US" sz="2600" i="1" dirty="0" smtClean="0">
                <a:solidFill>
                  <a:schemeClr val="tx2"/>
                </a:solidFill>
              </a:rPr>
              <a:t>ycle variable</a:t>
            </a:r>
            <a:r>
              <a:rPr lang="en-US" sz="2600" dirty="0" smtClean="0">
                <a:solidFill>
                  <a:schemeClr val="tx2"/>
                </a:solidFill>
              </a:rPr>
              <a:t>: </a:t>
            </a:r>
            <a:r>
              <a:rPr lang="en-US" sz="2400" dirty="0" smtClean="0"/>
              <a:t>what terminates the breath</a:t>
            </a:r>
          </a:p>
          <a:p>
            <a:pPr eaLnBrk="1" hangingPunct="1">
              <a:lnSpc>
                <a:spcPct val="90000"/>
              </a:lnSpc>
              <a:buFont typeface="Courier New" pitchFamily="49" charset="0"/>
              <a:buChar char="o"/>
            </a:pPr>
            <a:endParaRPr lang="en-US" sz="2600" dirty="0" smtClean="0"/>
          </a:p>
          <a:p>
            <a:pPr eaLnBrk="1" hangingPunct="1">
              <a:lnSpc>
                <a:spcPct val="90000"/>
              </a:lnSpc>
              <a:buFont typeface="Courier New" pitchFamily="49" charset="0"/>
              <a:buChar char="o"/>
            </a:pPr>
            <a:endParaRPr lang="en-US" sz="2600" dirty="0" smtClean="0"/>
          </a:p>
        </p:txBody>
      </p:sp>
      <p:sp>
        <p:nvSpPr>
          <p:cNvPr id="3" name="TextBox 2"/>
          <p:cNvSpPr txBox="1"/>
          <p:nvPr/>
        </p:nvSpPr>
        <p:spPr>
          <a:xfrm>
            <a:off x="539552" y="5373216"/>
            <a:ext cx="7704856" cy="729372"/>
          </a:xfrm>
          <a:prstGeom prst="rect">
            <a:avLst/>
          </a:prstGeom>
          <a:noFill/>
        </p:spPr>
        <p:txBody>
          <a:bodyPr wrap="square" rtlCol="0">
            <a:spAutoFit/>
          </a:bodyPr>
          <a:lstStyle/>
          <a:p>
            <a:endParaRPr lang="en-US" dirty="0"/>
          </a:p>
        </p:txBody>
      </p:sp>
      <p:sp>
        <p:nvSpPr>
          <p:cNvPr id="6" name="TextBox 5"/>
          <p:cNvSpPr txBox="1"/>
          <p:nvPr/>
        </p:nvSpPr>
        <p:spPr>
          <a:xfrm>
            <a:off x="395536" y="4869160"/>
            <a:ext cx="8424936" cy="7571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533400" indent="-533400">
              <a:lnSpc>
                <a:spcPct val="90000"/>
              </a:lnSpc>
            </a:pPr>
            <a:r>
              <a:rPr lang="en-US" sz="2400" dirty="0" smtClean="0">
                <a:solidFill>
                  <a:schemeClr val="tx2"/>
                </a:solidFill>
              </a:rPr>
              <a:t>Pressure </a:t>
            </a:r>
            <a:r>
              <a:rPr lang="en-US" sz="2400" dirty="0">
                <a:solidFill>
                  <a:schemeClr val="tx2"/>
                </a:solidFill>
              </a:rPr>
              <a:t>is usually a “backup” cycle variable to terminate gas delivery if circuit pressure rises above an alarm limit </a:t>
            </a:r>
          </a:p>
        </p:txBody>
      </p:sp>
    </p:spTree>
    <p:extLst>
      <p:ext uri="{BB962C8B-B14F-4D97-AF65-F5344CB8AC3E}">
        <p14:creationId xmlns:p14="http://schemas.microsoft.com/office/powerpoint/2010/main" val="510440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9098" y="2133600"/>
            <a:ext cx="6115062" cy="4383751"/>
            <a:chOff x="1828800" y="2133600"/>
            <a:chExt cx="8153416" cy="4383751"/>
          </a:xfrm>
        </p:grpSpPr>
        <p:sp>
          <p:nvSpPr>
            <p:cNvPr id="32773" name="Line 5"/>
            <p:cNvSpPr>
              <a:spLocks noChangeShapeType="1"/>
            </p:cNvSpPr>
            <p:nvPr/>
          </p:nvSpPr>
          <p:spPr bwMode="auto">
            <a:xfrm>
              <a:off x="3657600" y="2133600"/>
              <a:ext cx="0" cy="3657600"/>
            </a:xfrm>
            <a:prstGeom prst="line">
              <a:avLst/>
            </a:prstGeom>
            <a:noFill/>
            <a:ln w="50800">
              <a:solidFill>
                <a:srgbClr val="FF505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4" name="Line 6"/>
            <p:cNvSpPr>
              <a:spLocks noChangeShapeType="1"/>
            </p:cNvSpPr>
            <p:nvPr/>
          </p:nvSpPr>
          <p:spPr bwMode="auto">
            <a:xfrm>
              <a:off x="3657600" y="5105400"/>
              <a:ext cx="5943600" cy="0"/>
            </a:xfrm>
            <a:prstGeom prst="line">
              <a:avLst/>
            </a:prstGeom>
            <a:noFill/>
            <a:ln w="50800">
              <a:solidFill>
                <a:srgbClr val="FF505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5" name="Freeform 7"/>
            <p:cNvSpPr>
              <a:spLocks/>
            </p:cNvSpPr>
            <p:nvPr/>
          </p:nvSpPr>
          <p:spPr bwMode="auto">
            <a:xfrm>
              <a:off x="6018214" y="3124200"/>
              <a:ext cx="3506787" cy="1982788"/>
            </a:xfrm>
            <a:custGeom>
              <a:avLst/>
              <a:gdLst>
                <a:gd name="T0" fmla="*/ 0 w 2209"/>
                <a:gd name="T1" fmla="*/ 1981200 h 1249"/>
                <a:gd name="T2" fmla="*/ 209550 w 2209"/>
                <a:gd name="T3" fmla="*/ 1385888 h 1249"/>
                <a:gd name="T4" fmla="*/ 649287 w 2209"/>
                <a:gd name="T5" fmla="*/ 593725 h 1249"/>
                <a:gd name="T6" fmla="*/ 1301750 w 2209"/>
                <a:gd name="T7" fmla="*/ 0 h 1249"/>
                <a:gd name="T8" fmla="*/ 1622425 w 2209"/>
                <a:gd name="T9" fmla="*/ 990600 h 1249"/>
                <a:gd name="T10" fmla="*/ 1893887 w 2209"/>
                <a:gd name="T11" fmla="*/ 1320800 h 1249"/>
                <a:gd name="T12" fmla="*/ 2209800 w 2209"/>
                <a:gd name="T13" fmla="*/ 1600200 h 1249"/>
                <a:gd name="T14" fmla="*/ 2514600 w 2209"/>
                <a:gd name="T15" fmla="*/ 1752600 h 1249"/>
                <a:gd name="T16" fmla="*/ 2743200 w 2209"/>
                <a:gd name="T17" fmla="*/ 1828800 h 1249"/>
                <a:gd name="T18" fmla="*/ 3048000 w 2209"/>
                <a:gd name="T19" fmla="*/ 1905000 h 1249"/>
                <a:gd name="T20" fmla="*/ 3505200 w 2209"/>
                <a:gd name="T21" fmla="*/ 1981200 h 12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09"/>
                <a:gd name="T34" fmla="*/ 0 h 1249"/>
                <a:gd name="T35" fmla="*/ 2209 w 2209"/>
                <a:gd name="T36" fmla="*/ 1249 h 12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09" h="1249">
                  <a:moveTo>
                    <a:pt x="0" y="1248"/>
                  </a:moveTo>
                  <a:lnTo>
                    <a:pt x="132" y="873"/>
                  </a:lnTo>
                  <a:lnTo>
                    <a:pt x="409" y="374"/>
                  </a:lnTo>
                  <a:lnTo>
                    <a:pt x="820" y="0"/>
                  </a:lnTo>
                  <a:lnTo>
                    <a:pt x="1022" y="624"/>
                  </a:lnTo>
                  <a:lnTo>
                    <a:pt x="1193" y="832"/>
                  </a:lnTo>
                  <a:lnTo>
                    <a:pt x="1392" y="1008"/>
                  </a:lnTo>
                  <a:lnTo>
                    <a:pt x="1584" y="1104"/>
                  </a:lnTo>
                  <a:lnTo>
                    <a:pt x="1728" y="1152"/>
                  </a:lnTo>
                  <a:lnTo>
                    <a:pt x="1920" y="1200"/>
                  </a:lnTo>
                  <a:lnTo>
                    <a:pt x="2208" y="1248"/>
                  </a:lnTo>
                </a:path>
              </a:pathLst>
            </a:custGeom>
            <a:ln w="28575">
              <a:headEnd type="none" w="sm" len="sm"/>
              <a:tailEnd type="none" w="sm" len="sm"/>
            </a:ln>
          </p:spPr>
          <p:style>
            <a:lnRef idx="1">
              <a:schemeClr val="dk1"/>
            </a:lnRef>
            <a:fillRef idx="0">
              <a:schemeClr val="dk1"/>
            </a:fillRef>
            <a:effectRef idx="0">
              <a:schemeClr val="dk1"/>
            </a:effectRef>
            <a:fontRef idx="minor">
              <a:schemeClr val="tx1"/>
            </a:fontRef>
          </p:style>
          <p:txBody>
            <a:bodyPr/>
            <a:lstStyle/>
            <a:p>
              <a:endParaRPr lang="en-US"/>
            </a:p>
          </p:txBody>
        </p:sp>
        <p:sp>
          <p:nvSpPr>
            <p:cNvPr id="32776" name="Rectangle 8"/>
            <p:cNvSpPr>
              <a:spLocks noChangeArrowheads="1"/>
            </p:cNvSpPr>
            <p:nvPr/>
          </p:nvSpPr>
          <p:spPr bwMode="auto">
            <a:xfrm>
              <a:off x="6478589" y="2514600"/>
              <a:ext cx="1906505" cy="369974"/>
            </a:xfrm>
            <a:prstGeom prst="rect">
              <a:avLst/>
            </a:prstGeom>
            <a:noFill/>
            <a:ln w="9525">
              <a:noFill/>
              <a:miter lim="800000"/>
              <a:headEnd/>
              <a:tailEnd/>
            </a:ln>
            <a:effectLst/>
          </p:spPr>
          <p:txBody>
            <a:bodyPr wrap="none" lIns="92075" tIns="46038" rIns="92075" bIns="46038">
              <a:spAutoFit/>
            </a:bodyPr>
            <a:lstStyle/>
            <a:p>
              <a:pPr>
                <a:defRPr/>
              </a:pPr>
              <a:r>
                <a:rPr lang="en-US" b="1" dirty="0">
                  <a:latin typeface="Arial" charset="0"/>
                  <a:cs typeface="Arial" charset="0"/>
                </a:rPr>
                <a:t>Mechanical</a:t>
              </a:r>
            </a:p>
          </p:txBody>
        </p:sp>
        <p:sp>
          <p:nvSpPr>
            <p:cNvPr id="32777" name="Rectangle 9"/>
            <p:cNvSpPr>
              <a:spLocks noChangeArrowheads="1"/>
            </p:cNvSpPr>
            <p:nvPr/>
          </p:nvSpPr>
          <p:spPr bwMode="auto">
            <a:xfrm>
              <a:off x="7391400" y="5562601"/>
              <a:ext cx="2133600" cy="954750"/>
            </a:xfrm>
            <a:prstGeom prst="rect">
              <a:avLst/>
            </a:prstGeom>
            <a:noFill/>
            <a:ln w="12700">
              <a:solidFill>
                <a:srgbClr val="3366FF"/>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r>
                <a:rPr lang="en-US" altLang="en-US" sz="2800" b="1"/>
                <a:t>Time (sec)</a:t>
              </a:r>
            </a:p>
          </p:txBody>
        </p:sp>
        <p:sp>
          <p:nvSpPr>
            <p:cNvPr id="32778" name="Freeform 10"/>
            <p:cNvSpPr>
              <a:spLocks/>
            </p:cNvSpPr>
            <p:nvPr/>
          </p:nvSpPr>
          <p:spPr bwMode="auto">
            <a:xfrm>
              <a:off x="3810000" y="4800600"/>
              <a:ext cx="1676400" cy="546100"/>
            </a:xfrm>
            <a:custGeom>
              <a:avLst/>
              <a:gdLst>
                <a:gd name="T0" fmla="*/ 0 w 1056"/>
                <a:gd name="T1" fmla="*/ 304800 h 344"/>
                <a:gd name="T2" fmla="*/ 304800 w 1056"/>
                <a:gd name="T3" fmla="*/ 304800 h 344"/>
                <a:gd name="T4" fmla="*/ 495300 w 1056"/>
                <a:gd name="T5" fmla="*/ 546100 h 344"/>
                <a:gd name="T6" fmla="*/ 685800 w 1056"/>
                <a:gd name="T7" fmla="*/ 304800 h 344"/>
                <a:gd name="T8" fmla="*/ 723900 w 1056"/>
                <a:gd name="T9" fmla="*/ 279400 h 344"/>
                <a:gd name="T10" fmla="*/ 863600 w 1056"/>
                <a:gd name="T11" fmla="*/ 50800 h 344"/>
                <a:gd name="T12" fmla="*/ 952500 w 1056"/>
                <a:gd name="T13" fmla="*/ 0 h 344"/>
                <a:gd name="T14" fmla="*/ 1143000 w 1056"/>
                <a:gd name="T15" fmla="*/ 0 h 344"/>
                <a:gd name="T16" fmla="*/ 1206500 w 1056"/>
                <a:gd name="T17" fmla="*/ 25400 h 344"/>
                <a:gd name="T18" fmla="*/ 1295400 w 1056"/>
                <a:gd name="T19" fmla="*/ 76200 h 344"/>
                <a:gd name="T20" fmla="*/ 1308100 w 1056"/>
                <a:gd name="T21" fmla="*/ 165100 h 344"/>
                <a:gd name="T22" fmla="*/ 1295400 w 1056"/>
                <a:gd name="T23" fmla="*/ 304800 h 344"/>
                <a:gd name="T24" fmla="*/ 1676400 w 1056"/>
                <a:gd name="T25" fmla="*/ 304800 h 3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56"/>
                <a:gd name="T40" fmla="*/ 0 h 344"/>
                <a:gd name="T41" fmla="*/ 1056 w 1056"/>
                <a:gd name="T42" fmla="*/ 344 h 3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56" h="344">
                  <a:moveTo>
                    <a:pt x="0" y="192"/>
                  </a:moveTo>
                  <a:lnTo>
                    <a:pt x="192" y="192"/>
                  </a:lnTo>
                  <a:lnTo>
                    <a:pt x="312" y="344"/>
                  </a:lnTo>
                  <a:lnTo>
                    <a:pt x="432" y="192"/>
                  </a:lnTo>
                  <a:lnTo>
                    <a:pt x="456" y="176"/>
                  </a:lnTo>
                  <a:lnTo>
                    <a:pt x="544" y="32"/>
                  </a:lnTo>
                  <a:lnTo>
                    <a:pt x="600" y="0"/>
                  </a:lnTo>
                  <a:lnTo>
                    <a:pt x="720" y="0"/>
                  </a:lnTo>
                  <a:lnTo>
                    <a:pt x="760" y="16"/>
                  </a:lnTo>
                  <a:lnTo>
                    <a:pt x="816" y="48"/>
                  </a:lnTo>
                  <a:lnTo>
                    <a:pt x="824" y="104"/>
                  </a:lnTo>
                  <a:lnTo>
                    <a:pt x="816" y="192"/>
                  </a:lnTo>
                  <a:lnTo>
                    <a:pt x="1056" y="192"/>
                  </a:lnTo>
                </a:path>
              </a:pathLst>
            </a:custGeom>
            <a:noFill/>
            <a:ln w="508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79" name="Rectangle 11"/>
            <p:cNvSpPr>
              <a:spLocks noChangeArrowheads="1"/>
            </p:cNvSpPr>
            <p:nvPr/>
          </p:nvSpPr>
          <p:spPr bwMode="auto">
            <a:xfrm>
              <a:off x="3733801" y="3657600"/>
              <a:ext cx="2197183" cy="369974"/>
            </a:xfrm>
            <a:prstGeom prst="rect">
              <a:avLst/>
            </a:prstGeom>
            <a:noFill/>
            <a:ln w="9525">
              <a:noFill/>
              <a:miter lim="800000"/>
              <a:headEnd/>
              <a:tailEnd/>
            </a:ln>
            <a:effectLst/>
          </p:spPr>
          <p:txBody>
            <a:bodyPr wrap="none" lIns="92075" tIns="46038" rIns="92075" bIns="46038">
              <a:spAutoFit/>
            </a:bodyPr>
            <a:lstStyle/>
            <a:p>
              <a:pPr>
                <a:defRPr/>
              </a:pPr>
              <a:r>
                <a:rPr lang="en-US" b="1" dirty="0">
                  <a:latin typeface="Arial" charset="0"/>
                  <a:cs typeface="Arial" charset="0"/>
                </a:rPr>
                <a:t>Spontaneous</a:t>
              </a:r>
            </a:p>
          </p:txBody>
        </p:sp>
        <p:sp>
          <p:nvSpPr>
            <p:cNvPr id="32780" name="Rectangle 12"/>
            <p:cNvSpPr>
              <a:spLocks noChangeArrowheads="1"/>
            </p:cNvSpPr>
            <p:nvPr/>
          </p:nvSpPr>
          <p:spPr bwMode="auto">
            <a:xfrm>
              <a:off x="1828800" y="3733801"/>
              <a:ext cx="1371600" cy="101630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r>
                <a:rPr lang="en-US" altLang="en-US" sz="2000" b="1"/>
                <a:t>P</a:t>
              </a:r>
              <a:r>
                <a:rPr lang="en-US" altLang="en-US" sz="2000" b="1" baseline="-25000"/>
                <a:t>aw</a:t>
              </a:r>
              <a:r>
                <a:rPr lang="en-US" altLang="en-US" sz="2000" b="1"/>
                <a:t>  </a:t>
              </a:r>
            </a:p>
            <a:p>
              <a:pPr>
                <a:spcBef>
                  <a:spcPct val="0"/>
                </a:spcBef>
                <a:buClrTx/>
                <a:buSzTx/>
                <a:buFontTx/>
                <a:buNone/>
              </a:pPr>
              <a:r>
                <a:rPr lang="en-US" altLang="en-US" sz="2000" b="1"/>
                <a:t>(cm H</a:t>
              </a:r>
              <a:r>
                <a:rPr lang="en-US" altLang="en-US" sz="2000" b="1" baseline="-25000"/>
                <a:t>2</a:t>
              </a:r>
              <a:r>
                <a:rPr lang="en-US" altLang="en-US" sz="2000" b="1"/>
                <a:t>O)</a:t>
              </a:r>
            </a:p>
          </p:txBody>
        </p:sp>
        <p:sp>
          <p:nvSpPr>
            <p:cNvPr id="32781" name="Rectangle 13"/>
            <p:cNvSpPr>
              <a:spLocks noChangeArrowheads="1"/>
            </p:cNvSpPr>
            <p:nvPr/>
          </p:nvSpPr>
          <p:spPr bwMode="auto">
            <a:xfrm>
              <a:off x="3810001" y="5486400"/>
              <a:ext cx="1647888" cy="339196"/>
            </a:xfrm>
            <a:prstGeom prst="rect">
              <a:avLst/>
            </a:prstGeom>
            <a:solidFill>
              <a:srgbClr val="00FFFF"/>
            </a:solidFill>
            <a:ln w="9525">
              <a:noFill/>
              <a:miter lim="800000"/>
              <a:headEnd/>
              <a:tailEnd/>
            </a:ln>
            <a:effectLst/>
          </p:spPr>
          <p:txBody>
            <a:bodyPr wrap="none" lIns="92075" tIns="46038" rIns="92075" bIns="46038">
              <a:spAutoFit/>
            </a:bodyPr>
            <a:lstStyle/>
            <a:p>
              <a:pPr>
                <a:defRPr/>
              </a:pPr>
              <a:r>
                <a:rPr lang="en-US" sz="1600" b="1">
                  <a:solidFill>
                    <a:srgbClr val="000000"/>
                  </a:solidFill>
                  <a:latin typeface="Arial" charset="0"/>
                  <a:cs typeface="Arial" charset="0"/>
                </a:rPr>
                <a:t>Inspiration</a:t>
              </a:r>
              <a:endParaRPr lang="en-US" sz="1600" b="1">
                <a:effectLst>
                  <a:outerShdw blurRad="38100" dist="38100" dir="2700000" algn="tl">
                    <a:srgbClr val="000000"/>
                  </a:outerShdw>
                </a:effectLst>
                <a:latin typeface="Arial" charset="0"/>
                <a:cs typeface="Arial" charset="0"/>
              </a:endParaRPr>
            </a:p>
          </p:txBody>
        </p:sp>
        <p:sp>
          <p:nvSpPr>
            <p:cNvPr id="32782" name="Rectangle 14"/>
            <p:cNvSpPr>
              <a:spLocks noChangeArrowheads="1"/>
            </p:cNvSpPr>
            <p:nvPr/>
          </p:nvSpPr>
          <p:spPr bwMode="auto">
            <a:xfrm>
              <a:off x="4260851" y="4357688"/>
              <a:ext cx="1752616" cy="369974"/>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solidFill>
                    <a:srgbClr val="000000"/>
                  </a:solidFill>
                </a:rPr>
                <a:t>Expiration</a:t>
              </a:r>
              <a:endParaRPr lang="en-US" altLang="en-US" sz="1800" b="1"/>
            </a:p>
          </p:txBody>
        </p:sp>
        <p:sp>
          <p:nvSpPr>
            <p:cNvPr id="32783" name="Rectangle 15"/>
            <p:cNvSpPr>
              <a:spLocks noChangeArrowheads="1"/>
            </p:cNvSpPr>
            <p:nvPr/>
          </p:nvSpPr>
          <p:spPr bwMode="auto">
            <a:xfrm>
              <a:off x="8229600" y="4191001"/>
              <a:ext cx="1752616" cy="369974"/>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r>
                <a:rPr lang="en-US" altLang="en-US" sz="1800" b="1">
                  <a:solidFill>
                    <a:srgbClr val="000000"/>
                  </a:solidFill>
                </a:rPr>
                <a:t>Expiration</a:t>
              </a:r>
            </a:p>
          </p:txBody>
        </p:sp>
        <p:sp>
          <p:nvSpPr>
            <p:cNvPr id="32784" name="Rectangle 16"/>
            <p:cNvSpPr>
              <a:spLocks noChangeArrowheads="1"/>
            </p:cNvSpPr>
            <p:nvPr/>
          </p:nvSpPr>
          <p:spPr bwMode="auto">
            <a:xfrm>
              <a:off x="5557839" y="3092450"/>
              <a:ext cx="1647888" cy="339196"/>
            </a:xfrm>
            <a:prstGeom prst="rect">
              <a:avLst/>
            </a:prstGeom>
            <a:solidFill>
              <a:srgbClr val="66FF33"/>
            </a:solidFill>
            <a:ln w="9525">
              <a:noFill/>
              <a:miter lim="800000"/>
              <a:headEnd/>
              <a:tailEnd/>
            </a:ln>
            <a:effectLst/>
          </p:spPr>
          <p:txBody>
            <a:bodyPr wrap="none" lIns="92075" tIns="46038" rIns="92075" bIns="46038">
              <a:spAutoFit/>
            </a:bodyPr>
            <a:lstStyle/>
            <a:p>
              <a:pPr>
                <a:defRPr/>
              </a:pPr>
              <a:r>
                <a:rPr lang="en-US" sz="1600" b="1" dirty="0">
                  <a:solidFill>
                    <a:srgbClr val="000000"/>
                  </a:solidFill>
                  <a:latin typeface="Arial" charset="0"/>
                  <a:cs typeface="Arial" charset="0"/>
                </a:rPr>
                <a:t>Inspiration</a:t>
              </a:r>
              <a:endParaRPr lang="en-US" sz="1600" b="1" dirty="0">
                <a:effectLst>
                  <a:outerShdw blurRad="38100" dist="38100" dir="2700000" algn="tl">
                    <a:srgbClr val="000000"/>
                  </a:outerShdw>
                </a:effectLst>
                <a:latin typeface="Arial" charset="0"/>
                <a:cs typeface="Arial" charset="0"/>
              </a:endParaRPr>
            </a:p>
          </p:txBody>
        </p:sp>
      </p:grpSp>
      <p:sp>
        <p:nvSpPr>
          <p:cNvPr id="3" name="Title 2"/>
          <p:cNvSpPr>
            <a:spLocks noGrp="1"/>
          </p:cNvSpPr>
          <p:nvPr>
            <p:ph type="title"/>
          </p:nvPr>
        </p:nvSpPr>
        <p:spPr/>
        <p:txBody>
          <a:bodyPr>
            <a:normAutofit fontScale="90000"/>
          </a:bodyPr>
          <a:lstStyle/>
          <a:p>
            <a:r>
              <a:rPr lang="en-US" dirty="0"/>
              <a:t>Breath </a:t>
            </a:r>
            <a:r>
              <a:rPr lang="en-US" dirty="0" smtClean="0"/>
              <a:t>type: </a:t>
            </a:r>
            <a:r>
              <a:rPr lang="en-US" altLang="en-US" sz="3600" dirty="0" smtClean="0"/>
              <a:t>Spontaneous vs </a:t>
            </a:r>
            <a:r>
              <a:rPr lang="en-US" altLang="en-US" sz="4000" dirty="0" smtClean="0"/>
              <a:t>Mechanical vs assisted</a:t>
            </a:r>
            <a:endParaRPr lang="en-US" sz="4000" dirty="0"/>
          </a:p>
        </p:txBody>
      </p:sp>
      <p:grpSp>
        <p:nvGrpSpPr>
          <p:cNvPr id="16" name="Group 15"/>
          <p:cNvGrpSpPr/>
          <p:nvPr/>
        </p:nvGrpSpPr>
        <p:grpSpPr>
          <a:xfrm>
            <a:off x="6016421" y="2987324"/>
            <a:ext cx="3031713" cy="2430463"/>
            <a:chOff x="2743200" y="2881313"/>
            <a:chExt cx="4042284" cy="2430463"/>
          </a:xfrm>
        </p:grpSpPr>
        <p:sp>
          <p:nvSpPr>
            <p:cNvPr id="17" name="Line 8"/>
            <p:cNvSpPr>
              <a:spLocks noChangeShapeType="1"/>
            </p:cNvSpPr>
            <p:nvPr/>
          </p:nvSpPr>
          <p:spPr bwMode="auto">
            <a:xfrm>
              <a:off x="2743200" y="5001079"/>
              <a:ext cx="4042284" cy="1"/>
            </a:xfrm>
            <a:prstGeom prst="line">
              <a:avLst/>
            </a:prstGeom>
            <a:noFill/>
            <a:ln w="50800">
              <a:solidFill>
                <a:srgbClr val="FF5050"/>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 name="Freeform 9"/>
            <p:cNvSpPr>
              <a:spLocks/>
            </p:cNvSpPr>
            <p:nvPr/>
          </p:nvSpPr>
          <p:spPr bwMode="auto">
            <a:xfrm>
              <a:off x="2884488" y="4986339"/>
              <a:ext cx="423862" cy="325437"/>
            </a:xfrm>
            <a:custGeom>
              <a:avLst/>
              <a:gdLst>
                <a:gd name="T0" fmla="*/ 0 w 289"/>
                <a:gd name="T1" fmla="*/ 0 h 193"/>
                <a:gd name="T2" fmla="*/ 96 w 289"/>
                <a:gd name="T3" fmla="*/ 0 h 193"/>
                <a:gd name="T4" fmla="*/ 192 w 289"/>
                <a:gd name="T5" fmla="*/ 192 h 193"/>
                <a:gd name="T6" fmla="*/ 288 w 289"/>
                <a:gd name="T7" fmla="*/ 0 h 1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9" h="193">
                  <a:moveTo>
                    <a:pt x="0" y="0"/>
                  </a:moveTo>
                  <a:lnTo>
                    <a:pt x="96" y="0"/>
                  </a:lnTo>
                  <a:lnTo>
                    <a:pt x="192" y="192"/>
                  </a:lnTo>
                  <a:lnTo>
                    <a:pt x="288" y="0"/>
                  </a:lnTo>
                </a:path>
              </a:pathLst>
            </a:custGeom>
            <a:noFill/>
            <a:ln w="50800" cap="rnd" cmpd="sng">
              <a:solidFill>
                <a:srgbClr val="00FFFF"/>
              </a:solidFill>
              <a:prstDash val="solid"/>
              <a:round/>
              <a:headEnd type="none" w="sm" len="sm"/>
              <a:tailEnd type="none" w="sm" len="sm"/>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Freeform 10"/>
            <p:cNvSpPr>
              <a:spLocks/>
            </p:cNvSpPr>
            <p:nvPr/>
          </p:nvSpPr>
          <p:spPr bwMode="auto">
            <a:xfrm>
              <a:off x="3306764" y="2881313"/>
              <a:ext cx="3241675" cy="2106612"/>
            </a:xfrm>
            <a:custGeom>
              <a:avLst/>
              <a:gdLst>
                <a:gd name="T0" fmla="*/ 0 w 2209"/>
                <a:gd name="T1" fmla="*/ 2104925 h 1249"/>
                <a:gd name="T2" fmla="*/ 193708 w 2209"/>
                <a:gd name="T3" fmla="*/ 1472436 h 1249"/>
                <a:gd name="T4" fmla="*/ 600201 w 2209"/>
                <a:gd name="T5" fmla="*/ 630803 h 1249"/>
                <a:gd name="T6" fmla="*/ 1203338 w 2209"/>
                <a:gd name="T7" fmla="*/ 0 h 1249"/>
                <a:gd name="T8" fmla="*/ 1499770 w 2209"/>
                <a:gd name="T9" fmla="*/ 1052463 h 1249"/>
                <a:gd name="T10" fmla="*/ 1750710 w 2209"/>
                <a:gd name="T11" fmla="*/ 1403284 h 1249"/>
                <a:gd name="T12" fmla="*/ 2042740 w 2209"/>
                <a:gd name="T13" fmla="*/ 1700132 h 1249"/>
                <a:gd name="T14" fmla="*/ 2324497 w 2209"/>
                <a:gd name="T15" fmla="*/ 1862049 h 1249"/>
                <a:gd name="T16" fmla="*/ 2535815 w 2209"/>
                <a:gd name="T17" fmla="*/ 1943008 h 1249"/>
                <a:gd name="T18" fmla="*/ 2817572 w 2209"/>
                <a:gd name="T19" fmla="*/ 2023967 h 1249"/>
                <a:gd name="T20" fmla="*/ 3240208 w 2209"/>
                <a:gd name="T21" fmla="*/ 2104925 h 12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209"/>
                <a:gd name="T34" fmla="*/ 0 h 1249"/>
                <a:gd name="T35" fmla="*/ 2209 w 2209"/>
                <a:gd name="T36" fmla="*/ 1249 h 12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209" h="1249">
                  <a:moveTo>
                    <a:pt x="0" y="1248"/>
                  </a:moveTo>
                  <a:lnTo>
                    <a:pt x="132" y="873"/>
                  </a:lnTo>
                  <a:lnTo>
                    <a:pt x="409" y="374"/>
                  </a:lnTo>
                  <a:lnTo>
                    <a:pt x="820" y="0"/>
                  </a:lnTo>
                  <a:lnTo>
                    <a:pt x="1022" y="624"/>
                  </a:lnTo>
                  <a:lnTo>
                    <a:pt x="1193" y="832"/>
                  </a:lnTo>
                  <a:lnTo>
                    <a:pt x="1392" y="1008"/>
                  </a:lnTo>
                  <a:lnTo>
                    <a:pt x="1584" y="1104"/>
                  </a:lnTo>
                  <a:lnTo>
                    <a:pt x="1728" y="1152"/>
                  </a:lnTo>
                  <a:lnTo>
                    <a:pt x="1920" y="1200"/>
                  </a:lnTo>
                  <a:lnTo>
                    <a:pt x="2208" y="1248"/>
                  </a:lnTo>
                </a:path>
              </a:pathLst>
            </a:custGeom>
            <a:ln w="28575">
              <a:headEnd type="none" w="sm" len="sm"/>
              <a:tailEnd type="none" w="sm" len="sm"/>
            </a:ln>
          </p:spPr>
          <p:style>
            <a:lnRef idx="3">
              <a:schemeClr val="dk1"/>
            </a:lnRef>
            <a:fillRef idx="0">
              <a:schemeClr val="dk1"/>
            </a:fillRef>
            <a:effectRef idx="2">
              <a:schemeClr val="dk1"/>
            </a:effectRef>
            <a:fontRef idx="minor">
              <a:schemeClr val="tx1"/>
            </a:fontRef>
          </p:style>
          <p:txBody>
            <a:bodyPr/>
            <a:lstStyle/>
            <a:p>
              <a:endParaRPr lang="en-US"/>
            </a:p>
          </p:txBody>
        </p:sp>
      </p:grpSp>
      <p:sp>
        <p:nvSpPr>
          <p:cNvPr id="20" name="Rectangle 11"/>
          <p:cNvSpPr>
            <a:spLocks noChangeArrowheads="1"/>
          </p:cNvSpPr>
          <p:nvPr/>
        </p:nvSpPr>
        <p:spPr bwMode="auto">
          <a:xfrm>
            <a:off x="6208408" y="2380704"/>
            <a:ext cx="1099895" cy="339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Clr>
                <a:srgbClr val="8D89A4"/>
              </a:buClr>
              <a:buSzPct val="90000"/>
              <a:buFont typeface="Wingdings 2" panose="05020102010507070707" pitchFamily="18" charset="2"/>
              <a:buChar char=""/>
              <a:defRPr sz="2000">
                <a:solidFill>
                  <a:schemeClr val="tx1"/>
                </a:solidFill>
                <a:latin typeface="Arial" panose="020B0604020202020204" pitchFamily="34" charset="0"/>
              </a:defRPr>
            </a:lvl4pPr>
            <a:lvl5pPr marL="2057400" indent="-228600">
              <a:spcBef>
                <a:spcPct val="20000"/>
              </a:spcBef>
              <a:buClr>
                <a:srgbClr val="748560"/>
              </a:buClr>
              <a:buSzPct val="100000"/>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748560"/>
              </a:buClr>
              <a:buSzPct val="100000"/>
              <a:buFont typeface="Arial" panose="020B0604020202020204" pitchFamily="34" charset="0"/>
              <a:buChar char="-"/>
              <a:defRPr sz="2000">
                <a:solidFill>
                  <a:schemeClr val="tx1"/>
                </a:solidFill>
                <a:latin typeface="Arial" panose="020B0604020202020204" pitchFamily="34" charset="0"/>
              </a:defRPr>
            </a:lvl9pPr>
          </a:lstStyle>
          <a:p>
            <a:pPr>
              <a:spcBef>
                <a:spcPct val="0"/>
              </a:spcBef>
              <a:buClrTx/>
              <a:buSzTx/>
              <a:buFontTx/>
              <a:buNone/>
            </a:pPr>
            <a:r>
              <a:rPr lang="en-US" altLang="en-US" sz="1600" b="1" dirty="0"/>
              <a:t>Assisted</a:t>
            </a:r>
          </a:p>
        </p:txBody>
      </p:sp>
    </p:spTree>
    <p:extLst>
      <p:ext uri="{BB962C8B-B14F-4D97-AF65-F5344CB8AC3E}">
        <p14:creationId xmlns:p14="http://schemas.microsoft.com/office/powerpoint/2010/main" val="21169535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nchor="ctr">
            <a:normAutofit/>
          </a:bodyPr>
          <a:lstStyle/>
          <a:p>
            <a:pPr eaLnBrk="1" hangingPunct="1"/>
            <a:r>
              <a:rPr lang="en-US" sz="4800" dirty="0" smtClean="0"/>
              <a:t>5 basic breaths</a:t>
            </a:r>
          </a:p>
        </p:txBody>
      </p:sp>
      <p:sp>
        <p:nvSpPr>
          <p:cNvPr id="22531" name="Rectangle 3"/>
          <p:cNvSpPr>
            <a:spLocks noGrp="1" noChangeArrowheads="1"/>
          </p:cNvSpPr>
          <p:nvPr>
            <p:ph type="body" idx="4294967295"/>
          </p:nvPr>
        </p:nvSpPr>
        <p:spPr/>
        <p:txBody>
          <a:bodyPr/>
          <a:lstStyle/>
          <a:p>
            <a:pPr eaLnBrk="1" hangingPunct="1"/>
            <a:endParaRPr lang="en-US" smtClean="0"/>
          </a:p>
        </p:txBody>
      </p:sp>
      <p:sp>
        <p:nvSpPr>
          <p:cNvPr id="22532" name="AutoShape 5" descr="bbmapAsset?appID=NGE&amp;isbn=978-1-4160-4710-0&amp;eid=4-u1"/>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533" name="AutoShape 7" descr="bbmapAsset?appID=NGE&amp;isbn=978-1-4160-4710-0&amp;eid=4-u1"/>
          <p:cNvSpPr>
            <a:spLocks noChangeAspect="1" noChangeArrowheads="1"/>
          </p:cNvSpPr>
          <p:nvPr/>
        </p:nvSpPr>
        <p:spPr bwMode="auto">
          <a:xfrm>
            <a:off x="3175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22534" name="Picture 8" descr="mech ventilation mod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1219200"/>
            <a:ext cx="8877300" cy="436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Rectangle 9"/>
          <p:cNvSpPr>
            <a:spLocks noChangeArrowheads="1"/>
          </p:cNvSpPr>
          <p:nvPr/>
        </p:nvSpPr>
        <p:spPr bwMode="auto">
          <a:xfrm>
            <a:off x="76200" y="5700713"/>
            <a:ext cx="90678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8700" tIns="0" rIns="0" bIns="0" anchor="ctr">
            <a:spAutoFit/>
          </a:bodyPr>
          <a:lstStyle/>
          <a:p>
            <a:r>
              <a:rPr lang="en-US" sz="1600" b="1"/>
              <a:t>FIGURE 89-1 ▪</a:t>
            </a:r>
            <a:r>
              <a:rPr lang="en-US" sz="1600"/>
              <a:t> </a:t>
            </a:r>
            <a:r>
              <a:rPr lang="en-US" sz="1600" b="1"/>
              <a:t>Circuit pressure, flow, and volume tracings over time depicting the five basic breaths available on most modern mechanical ventilators. Breaths are classified by the variables that determine the trigger (machine time or patient effort), target/limit (set flow or set pressure), and cycle (set volume, set time, or set flow). The </a:t>
            </a:r>
            <a:r>
              <a:rPr lang="en-US" sz="1600" b="1" i="1"/>
              <a:t>solid lines</a:t>
            </a:r>
            <a:r>
              <a:rPr lang="en-US" sz="1600" b="1"/>
              <a:t> represent set or independent responses, and the </a:t>
            </a:r>
            <a:r>
              <a:rPr lang="en-US" sz="1600" b="1" i="1"/>
              <a:t>dashed lines</a:t>
            </a:r>
            <a:r>
              <a:rPr lang="en-US" sz="1600" b="1"/>
              <a:t> represent dependent responses. </a:t>
            </a:r>
            <a:endParaRPr lang="en-US" sz="1600"/>
          </a:p>
        </p:txBody>
      </p:sp>
    </p:spTree>
    <p:extLst>
      <p:ext uri="{BB962C8B-B14F-4D97-AF65-F5344CB8AC3E}">
        <p14:creationId xmlns:p14="http://schemas.microsoft.com/office/powerpoint/2010/main" val="3220532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nchor="ctr"/>
          <a:lstStyle/>
          <a:p>
            <a:pPr eaLnBrk="1" hangingPunct="1"/>
            <a:r>
              <a:rPr lang="en-US" sz="3400" smtClean="0"/>
              <a:t>Volume-limited</a:t>
            </a:r>
          </a:p>
        </p:txBody>
      </p:sp>
      <p:sp>
        <p:nvSpPr>
          <p:cNvPr id="25603" name="Rectangle 3"/>
          <p:cNvSpPr>
            <a:spLocks noGrp="1" noChangeArrowheads="1"/>
          </p:cNvSpPr>
          <p:nvPr>
            <p:ph type="body" idx="4294967295"/>
          </p:nvPr>
        </p:nvSpPr>
        <p:spPr/>
        <p:txBody>
          <a:bodyPr/>
          <a:lstStyle/>
          <a:p>
            <a:pPr eaLnBrk="1" hangingPunct="1"/>
            <a:r>
              <a:rPr lang="en-US" sz="2600" dirty="0" smtClean="0"/>
              <a:t>Volume-limited</a:t>
            </a:r>
          </a:p>
          <a:p>
            <a:pPr lvl="1" eaLnBrk="1" hangingPunct="1"/>
            <a:r>
              <a:rPr lang="en-US" sz="2200" dirty="0"/>
              <a:t>C</a:t>
            </a:r>
            <a:r>
              <a:rPr lang="en-US" sz="2200" dirty="0" smtClean="0"/>
              <a:t>linician sets peak flow rate, flow pattern (ramp </a:t>
            </a:r>
            <a:r>
              <a:rPr lang="en-US" sz="2200" dirty="0" err="1" smtClean="0"/>
              <a:t>vs</a:t>
            </a:r>
            <a:r>
              <a:rPr lang="en-US" sz="2200" dirty="0" smtClean="0"/>
              <a:t> square), tidal volume, respiratory rate, PEEP, and FiO2. </a:t>
            </a:r>
          </a:p>
          <a:p>
            <a:pPr lvl="1" eaLnBrk="1" hangingPunct="1"/>
            <a:r>
              <a:rPr lang="en-US" sz="2200" dirty="0" smtClean="0"/>
              <a:t>Inspiration ends after delivery of the set tidal volume. </a:t>
            </a:r>
          </a:p>
          <a:p>
            <a:pPr lvl="1" eaLnBrk="1" hangingPunct="1"/>
            <a:r>
              <a:rPr lang="en-US" sz="2200" dirty="0" smtClean="0"/>
              <a:t>(I:E) ratio determined by the peak inspiratory flow rate</a:t>
            </a:r>
            <a:r>
              <a:rPr lang="en-US" sz="2200" dirty="0"/>
              <a:t>:</a:t>
            </a:r>
            <a:r>
              <a:rPr lang="en-US" sz="2200" dirty="0" smtClean="0"/>
              <a:t> </a:t>
            </a:r>
            <a:r>
              <a:rPr lang="en-US" sz="2200" dirty="0" smtClean="0">
                <a:cs typeface="Arial" charset="0"/>
              </a:rPr>
              <a:t>↑</a:t>
            </a:r>
            <a:r>
              <a:rPr lang="en-US" sz="2200" dirty="0" smtClean="0"/>
              <a:t> peak inspiratory flow </a:t>
            </a:r>
            <a:r>
              <a:rPr lang="en-US" sz="2200" dirty="0" smtClean="0">
                <a:cs typeface="Arial" charset="0"/>
              </a:rPr>
              <a:t>→ ↓</a:t>
            </a:r>
            <a:r>
              <a:rPr lang="en-US" sz="2200" dirty="0" smtClean="0"/>
              <a:t> inspiratory time, </a:t>
            </a:r>
            <a:r>
              <a:rPr lang="en-US" sz="2200" dirty="0" smtClean="0">
                <a:cs typeface="Arial" charset="0"/>
              </a:rPr>
              <a:t>↑</a:t>
            </a:r>
            <a:r>
              <a:rPr lang="en-US" sz="2200" dirty="0" smtClean="0"/>
              <a:t> expiratory time, and </a:t>
            </a:r>
            <a:r>
              <a:rPr lang="en-US" sz="2200" dirty="0" smtClean="0">
                <a:cs typeface="Arial" charset="0"/>
              </a:rPr>
              <a:t>↓</a:t>
            </a:r>
            <a:r>
              <a:rPr lang="en-US" sz="2200" dirty="0" smtClean="0"/>
              <a:t> I:E ratio </a:t>
            </a:r>
          </a:p>
          <a:p>
            <a:pPr lvl="1" eaLnBrk="1" hangingPunct="1"/>
            <a:r>
              <a:rPr lang="en-US" sz="2200" dirty="0" smtClean="0"/>
              <a:t>Airway pressures depend on set </a:t>
            </a:r>
            <a:r>
              <a:rPr lang="en-US" sz="2200" dirty="0" err="1" smtClean="0"/>
              <a:t>Vt</a:t>
            </a:r>
            <a:r>
              <a:rPr lang="en-US" sz="2200" dirty="0" smtClean="0"/>
              <a:t> and patient compliance and airway resistance</a:t>
            </a:r>
          </a:p>
          <a:p>
            <a:pPr eaLnBrk="1" hangingPunct="1"/>
            <a:endParaRPr lang="en-US" sz="2600" dirty="0" smtClean="0"/>
          </a:p>
          <a:p>
            <a:pPr eaLnBrk="1" hangingPunct="1"/>
            <a:endParaRPr lang="en-US" sz="2600" dirty="0" smtClean="0"/>
          </a:p>
        </p:txBody>
      </p:sp>
    </p:spTree>
    <p:extLst>
      <p:ext uri="{BB962C8B-B14F-4D97-AF65-F5344CB8AC3E}">
        <p14:creationId xmlns:p14="http://schemas.microsoft.com/office/powerpoint/2010/main" val="1764133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nchor="ctr"/>
          <a:lstStyle/>
          <a:p>
            <a:pPr eaLnBrk="1" hangingPunct="1"/>
            <a:r>
              <a:rPr lang="en-US" sz="3400" smtClean="0"/>
              <a:t>Pressure-limited</a:t>
            </a:r>
          </a:p>
        </p:txBody>
      </p:sp>
      <p:sp>
        <p:nvSpPr>
          <p:cNvPr id="29699" name="Rectangle 3"/>
          <p:cNvSpPr>
            <a:spLocks noGrp="1" noChangeArrowheads="1"/>
          </p:cNvSpPr>
          <p:nvPr>
            <p:ph type="body" idx="4294967295"/>
          </p:nvPr>
        </p:nvSpPr>
        <p:spPr/>
        <p:txBody>
          <a:bodyPr/>
          <a:lstStyle/>
          <a:p>
            <a:pPr eaLnBrk="1" hangingPunct="1">
              <a:lnSpc>
                <a:spcPct val="90000"/>
              </a:lnSpc>
            </a:pPr>
            <a:r>
              <a:rPr lang="en-US" dirty="0" smtClean="0"/>
              <a:t>Pressure-limited</a:t>
            </a:r>
          </a:p>
          <a:p>
            <a:pPr lvl="1" eaLnBrk="1" hangingPunct="1">
              <a:lnSpc>
                <a:spcPct val="90000"/>
              </a:lnSpc>
            </a:pPr>
            <a:r>
              <a:rPr lang="en-US" dirty="0"/>
              <a:t>C</a:t>
            </a:r>
            <a:r>
              <a:rPr lang="en-US" dirty="0" smtClean="0"/>
              <a:t>linician sets inspiratory pressure level, I:E ratio, respiratory rate, PEEP, and FiO2 </a:t>
            </a:r>
          </a:p>
          <a:p>
            <a:pPr lvl="1" eaLnBrk="1" hangingPunct="1">
              <a:lnSpc>
                <a:spcPct val="90000"/>
              </a:lnSpc>
            </a:pPr>
            <a:r>
              <a:rPr lang="en-US" dirty="0" smtClean="0"/>
              <a:t>Tidal volume is variable and determined by inspiratory pressure, compliance, airway and tubing resistance</a:t>
            </a:r>
          </a:p>
          <a:p>
            <a:pPr lvl="1" eaLnBrk="1" hangingPunct="1">
              <a:lnSpc>
                <a:spcPct val="90000"/>
              </a:lnSpc>
            </a:pPr>
            <a:r>
              <a:rPr lang="en-US" dirty="0" smtClean="0"/>
              <a:t>Peak airway pressure is constant and equal to sum of set inspiratory pressure and applied PEEP. </a:t>
            </a:r>
          </a:p>
          <a:p>
            <a:pPr eaLnBrk="1" hangingPunct="1">
              <a:lnSpc>
                <a:spcPct val="90000"/>
              </a:lnSpc>
            </a:pPr>
            <a:endParaRPr lang="en-US" dirty="0" smtClean="0"/>
          </a:p>
        </p:txBody>
      </p:sp>
    </p:spTree>
    <p:extLst>
      <p:ext uri="{BB962C8B-B14F-4D97-AF65-F5344CB8AC3E}">
        <p14:creationId xmlns:p14="http://schemas.microsoft.com/office/powerpoint/2010/main" val="734447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Volume-limited vs. Pressure-limited</a:t>
            </a:r>
          </a:p>
        </p:txBody>
      </p:sp>
      <p:sp>
        <p:nvSpPr>
          <p:cNvPr id="3" name="Content Placeholder 2"/>
          <p:cNvSpPr>
            <a:spLocks noGrp="1"/>
          </p:cNvSpPr>
          <p:nvPr>
            <p:ph idx="1"/>
          </p:nvPr>
        </p:nvSpPr>
        <p:spPr/>
        <p:txBody>
          <a:bodyPr>
            <a:normAutofit/>
          </a:bodyPr>
          <a:lstStyle/>
          <a:p>
            <a:r>
              <a:rPr lang="en-US" dirty="0"/>
              <a:t>The choice between </a:t>
            </a:r>
            <a:r>
              <a:rPr lang="en-US" dirty="0" smtClean="0"/>
              <a:t>volume-limited </a:t>
            </a:r>
            <a:r>
              <a:rPr lang="en-US" dirty="0"/>
              <a:t>and </a:t>
            </a:r>
            <a:r>
              <a:rPr lang="en-US" dirty="0" smtClean="0"/>
              <a:t>pressure- limited modes </a:t>
            </a:r>
            <a:r>
              <a:rPr lang="en-US" dirty="0"/>
              <a:t>is not supported by definitive </a:t>
            </a:r>
            <a:r>
              <a:rPr lang="en-US" dirty="0" smtClean="0"/>
              <a:t>evidence.</a:t>
            </a:r>
          </a:p>
          <a:p>
            <a:r>
              <a:rPr lang="en-US" dirty="0"/>
              <a:t>Volume- limited modes are preferred when it is crucial </a:t>
            </a:r>
            <a:r>
              <a:rPr lang="en-US" dirty="0" smtClean="0"/>
              <a:t>to maintain minute ventilation.</a:t>
            </a:r>
          </a:p>
          <a:p>
            <a:r>
              <a:rPr lang="en-US" dirty="0"/>
              <a:t>T</a:t>
            </a:r>
            <a:r>
              <a:rPr lang="en-US" dirty="0" smtClean="0"/>
              <a:t>he pressure limited mode </a:t>
            </a:r>
            <a:r>
              <a:rPr lang="en-US" dirty="0"/>
              <a:t>should be the preferred ventilator mode </a:t>
            </a:r>
            <a:r>
              <a:rPr lang="en-US" dirty="0" smtClean="0"/>
              <a:t>in patients </a:t>
            </a:r>
            <a:r>
              <a:rPr lang="en-US" dirty="0"/>
              <a:t>with </a:t>
            </a:r>
            <a:r>
              <a:rPr lang="en-US" dirty="0" smtClean="0"/>
              <a:t>inhomogeneous lungs.</a:t>
            </a:r>
            <a:endParaRPr lang="en-US" dirty="0"/>
          </a:p>
        </p:txBody>
      </p:sp>
    </p:spTree>
    <p:extLst>
      <p:ext uri="{BB962C8B-B14F-4D97-AF65-F5344CB8AC3E}">
        <p14:creationId xmlns:p14="http://schemas.microsoft.com/office/powerpoint/2010/main" val="301217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CONTROLLED</a:t>
            </a:r>
            <a:br>
              <a:rPr lang="en-US" dirty="0"/>
            </a:br>
            <a:r>
              <a:rPr lang="en-US" dirty="0"/>
              <a:t>MECHANICAL VENTILATION)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1082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1026"/>
          <p:cNvSpPr>
            <a:spLocks noGrp="1" noChangeArrowheads="1"/>
          </p:cNvSpPr>
          <p:nvPr>
            <p:ph type="title"/>
          </p:nvPr>
        </p:nvSpPr>
        <p:spPr>
          <a:xfrm>
            <a:off x="457200" y="274638"/>
            <a:ext cx="6515100" cy="1143000"/>
          </a:xfrm>
          <a:noFill/>
          <a:ln>
            <a:solidFill>
              <a:schemeClr val="bg1"/>
            </a:solidFill>
            <a:miter lim="800000"/>
            <a:headEnd/>
            <a:tailEnd/>
          </a:ln>
        </p:spPr>
        <p:txBody>
          <a:bodyPr lIns="92075" tIns="46038" rIns="92075" bIns="46038"/>
          <a:lstStyle/>
          <a:p>
            <a:r>
              <a:rPr lang="en-US"/>
              <a:t>Physics</a:t>
            </a:r>
          </a:p>
        </p:txBody>
      </p:sp>
      <p:sp>
        <p:nvSpPr>
          <p:cNvPr id="442371" name="Oval 1027"/>
          <p:cNvSpPr>
            <a:spLocks noChangeArrowheads="1"/>
          </p:cNvSpPr>
          <p:nvPr/>
        </p:nvSpPr>
        <p:spPr bwMode="auto">
          <a:xfrm>
            <a:off x="5257800" y="2209800"/>
            <a:ext cx="2819400" cy="27432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2372" name="Rectangle 1028"/>
          <p:cNvSpPr>
            <a:spLocks noChangeArrowheads="1"/>
          </p:cNvSpPr>
          <p:nvPr/>
        </p:nvSpPr>
        <p:spPr bwMode="auto">
          <a:xfrm>
            <a:off x="2057400" y="3505200"/>
            <a:ext cx="3352800" cy="152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7211015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67544" y="1628800"/>
            <a:ext cx="8229600" cy="4525963"/>
          </a:xfrm>
        </p:spPr>
        <p:txBody>
          <a:bodyPr>
            <a:normAutofit/>
          </a:bodyPr>
          <a:lstStyle/>
          <a:p>
            <a:r>
              <a:rPr lang="en-US" dirty="0"/>
              <a:t>T</a:t>
            </a:r>
            <a:r>
              <a:rPr lang="en-US" dirty="0" smtClean="0"/>
              <a:t>he </a:t>
            </a:r>
            <a:r>
              <a:rPr lang="en-US" dirty="0"/>
              <a:t>variable used by the </a:t>
            </a:r>
            <a:r>
              <a:rPr lang="en-US" dirty="0" smtClean="0"/>
              <a:t>ventilator (and </a:t>
            </a:r>
            <a:r>
              <a:rPr lang="en-US" dirty="0"/>
              <a:t>set by the health care provider) to</a:t>
            </a:r>
            <a:r>
              <a:rPr lang="en-US" dirty="0">
                <a:solidFill>
                  <a:srgbClr val="FF0000"/>
                </a:solidFill>
              </a:rPr>
              <a:t> </a:t>
            </a:r>
            <a:r>
              <a:rPr lang="en-US" dirty="0" smtClean="0">
                <a:solidFill>
                  <a:srgbClr val="FF0000"/>
                </a:solidFill>
              </a:rPr>
              <a:t>trigger </a:t>
            </a:r>
            <a:r>
              <a:rPr lang="en-US" dirty="0" smtClean="0"/>
              <a:t>and </a:t>
            </a:r>
            <a:r>
              <a:rPr lang="en-US" dirty="0"/>
              <a:t>to </a:t>
            </a:r>
            <a:r>
              <a:rPr lang="en-US" dirty="0">
                <a:solidFill>
                  <a:srgbClr val="FF0000"/>
                </a:solidFill>
              </a:rPr>
              <a:t>cycle</a:t>
            </a:r>
            <a:r>
              <a:rPr lang="en-US" dirty="0"/>
              <a:t> off the breath is </a:t>
            </a:r>
            <a:r>
              <a:rPr lang="en-US" i="1" dirty="0">
                <a:solidFill>
                  <a:srgbClr val="FF0000"/>
                </a:solidFill>
              </a:rPr>
              <a:t>time</a:t>
            </a:r>
            <a:r>
              <a:rPr lang="en-US" dirty="0" smtClean="0">
                <a:solidFill>
                  <a:srgbClr val="FF0000"/>
                </a:solidFill>
              </a:rPr>
              <a:t>.</a:t>
            </a:r>
          </a:p>
          <a:p>
            <a:r>
              <a:rPr lang="en-US" dirty="0"/>
              <a:t>The </a:t>
            </a:r>
            <a:r>
              <a:rPr lang="en-US" dirty="0">
                <a:solidFill>
                  <a:srgbClr val="C00000"/>
                </a:solidFill>
              </a:rPr>
              <a:t>limit</a:t>
            </a:r>
            <a:r>
              <a:rPr lang="en-US" dirty="0"/>
              <a:t> </a:t>
            </a:r>
            <a:r>
              <a:rPr lang="en-US" dirty="0" smtClean="0"/>
              <a:t>variable that </a:t>
            </a:r>
            <a:r>
              <a:rPr lang="en-US" dirty="0"/>
              <a:t>governs gas delivery may be </a:t>
            </a:r>
            <a:r>
              <a:rPr lang="en-US" i="1" dirty="0">
                <a:solidFill>
                  <a:srgbClr val="C00000"/>
                </a:solidFill>
              </a:rPr>
              <a:t>flow</a:t>
            </a:r>
            <a:r>
              <a:rPr lang="en-US" dirty="0"/>
              <a:t> (</a:t>
            </a:r>
            <a:r>
              <a:rPr lang="en-US" dirty="0" smtClean="0"/>
              <a:t>flow-limited controlled </a:t>
            </a:r>
            <a:r>
              <a:rPr lang="en-US" dirty="0"/>
              <a:t>mechanical ventilation [CMV]) or </a:t>
            </a:r>
            <a:r>
              <a:rPr lang="en-US" i="1" dirty="0" smtClean="0">
                <a:solidFill>
                  <a:srgbClr val="C00000"/>
                </a:solidFill>
              </a:rPr>
              <a:t>pressure</a:t>
            </a:r>
            <a:r>
              <a:rPr lang="en-US" dirty="0" smtClean="0"/>
              <a:t> (pressure-limited </a:t>
            </a:r>
            <a:r>
              <a:rPr lang="en-US" dirty="0"/>
              <a:t>controlled ventilation [PCV])</a:t>
            </a:r>
            <a:endParaRPr lang="en-US" dirty="0" smtClean="0"/>
          </a:p>
        </p:txBody>
      </p:sp>
    </p:spTree>
    <p:extLst>
      <p:ext uri="{BB962C8B-B14F-4D97-AF65-F5344CB8AC3E}">
        <p14:creationId xmlns:p14="http://schemas.microsoft.com/office/powerpoint/2010/main" val="2498357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5" name="Group 4"/>
          <p:cNvGrpSpPr/>
          <p:nvPr/>
        </p:nvGrpSpPr>
        <p:grpSpPr>
          <a:xfrm>
            <a:off x="381000" y="1143000"/>
            <a:ext cx="8602663" cy="5672138"/>
            <a:chOff x="381000" y="1143000"/>
            <a:chExt cx="8602663" cy="5672138"/>
          </a:xfrm>
        </p:grpSpPr>
        <p:sp>
          <p:nvSpPr>
            <p:cNvPr id="186372" name="Rectangle 4"/>
            <p:cNvSpPr>
              <a:spLocks noChangeArrowheads="1"/>
            </p:cNvSpPr>
            <p:nvPr/>
          </p:nvSpPr>
          <p:spPr bwMode="auto">
            <a:xfrm>
              <a:off x="6926263" y="5124450"/>
              <a:ext cx="2057400" cy="73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eaLnBrk="0" hangingPunct="0"/>
              <a:r>
                <a:rPr lang="en-US" sz="1800" b="1" dirty="0">
                  <a:latin typeface="Century Gothic" pitchFamily="34" charset="0"/>
                </a:rPr>
                <a:t>Preset V</a:t>
              </a:r>
              <a:r>
                <a:rPr lang="en-US" sz="1800" b="1" baseline="-25000" dirty="0">
                  <a:latin typeface="Century Gothic" pitchFamily="34" charset="0"/>
                </a:rPr>
                <a:t>T</a:t>
              </a:r>
            </a:p>
            <a:p>
              <a:pPr eaLnBrk="0" hangingPunct="0"/>
              <a:r>
                <a:rPr lang="en-US" sz="2400" b="1" baseline="-25000" dirty="0">
                  <a:latin typeface="Century Gothic" pitchFamily="34" charset="0"/>
                </a:rPr>
                <a:t>Volume Cycling</a:t>
              </a:r>
              <a:endParaRPr lang="en-US" b="1" dirty="0">
                <a:latin typeface="Century Gothic" pitchFamily="34" charset="0"/>
              </a:endParaRPr>
            </a:p>
          </p:txBody>
        </p:sp>
        <p:sp>
          <p:nvSpPr>
            <p:cNvPr id="186373" name="Rectangle 5"/>
            <p:cNvSpPr>
              <a:spLocks noChangeArrowheads="1"/>
            </p:cNvSpPr>
            <p:nvPr/>
          </p:nvSpPr>
          <p:spPr bwMode="auto">
            <a:xfrm>
              <a:off x="6392863" y="3981450"/>
              <a:ext cx="19510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075" tIns="46038" rIns="92075" bIns="46038">
              <a:spAutoFit/>
            </a:bodyPr>
            <a:lstStyle/>
            <a:p>
              <a:pPr algn="ctr" eaLnBrk="0" hangingPunct="0"/>
              <a:r>
                <a:rPr lang="en-US" sz="2000" b="1">
                  <a:latin typeface="Century Gothic" pitchFamily="34" charset="0"/>
                </a:rPr>
                <a:t>Dependent on</a:t>
              </a:r>
            </a:p>
            <a:p>
              <a:pPr algn="ctr" eaLnBrk="0" hangingPunct="0"/>
              <a:r>
                <a:rPr lang="en-US" sz="2000" b="1">
                  <a:latin typeface="Century Gothic" pitchFamily="34" charset="0"/>
                </a:rPr>
                <a:t>C</a:t>
              </a:r>
              <a:r>
                <a:rPr lang="en-US" sz="2000" b="1" baseline="-25000">
                  <a:latin typeface="Century Gothic" pitchFamily="34" charset="0"/>
                </a:rPr>
                <a:t>L</a:t>
              </a:r>
              <a:r>
                <a:rPr lang="en-US" sz="2000" b="1">
                  <a:latin typeface="Century Gothic" pitchFamily="34" charset="0"/>
                </a:rPr>
                <a:t> &amp; R</a:t>
              </a:r>
              <a:r>
                <a:rPr lang="en-US" sz="2000" b="1" baseline="-25000">
                  <a:latin typeface="Century Gothic" pitchFamily="34" charset="0"/>
                </a:rPr>
                <a:t>aw</a:t>
              </a:r>
              <a:endParaRPr lang="en-US" sz="2000" b="1">
                <a:latin typeface="Century Gothic" pitchFamily="34" charset="0"/>
              </a:endParaRPr>
            </a:p>
          </p:txBody>
        </p:sp>
        <p:sp>
          <p:nvSpPr>
            <p:cNvPr id="186381" name="Line 13"/>
            <p:cNvSpPr>
              <a:spLocks noChangeShapeType="1"/>
            </p:cNvSpPr>
            <p:nvPr/>
          </p:nvSpPr>
          <p:spPr bwMode="auto">
            <a:xfrm>
              <a:off x="2405063" y="2422525"/>
              <a:ext cx="0" cy="4054475"/>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6382" name="Line 14"/>
            <p:cNvSpPr>
              <a:spLocks noChangeShapeType="1"/>
            </p:cNvSpPr>
            <p:nvPr/>
          </p:nvSpPr>
          <p:spPr bwMode="auto">
            <a:xfrm>
              <a:off x="2098675" y="3259138"/>
              <a:ext cx="5503863"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6383" name="Freeform 15"/>
            <p:cNvSpPr>
              <a:spLocks/>
            </p:cNvSpPr>
            <p:nvPr/>
          </p:nvSpPr>
          <p:spPr bwMode="auto">
            <a:xfrm>
              <a:off x="2481263" y="2520950"/>
              <a:ext cx="766762" cy="739775"/>
            </a:xfrm>
            <a:custGeom>
              <a:avLst/>
              <a:gdLst>
                <a:gd name="T0" fmla="*/ 0 w 481"/>
                <a:gd name="T1" fmla="*/ 2147483647 h 481"/>
                <a:gd name="T2" fmla="*/ 2147483647 w 481"/>
                <a:gd name="T3" fmla="*/ 2147483647 h 481"/>
                <a:gd name="T4" fmla="*/ 0 w 481"/>
                <a:gd name="T5" fmla="*/ 2147483647 h 481"/>
                <a:gd name="T6" fmla="*/ 2147483647 w 481"/>
                <a:gd name="T7" fmla="*/ 2147483647 h 481"/>
                <a:gd name="T8" fmla="*/ 2147483647 w 481"/>
                <a:gd name="T9" fmla="*/ 0 h 481"/>
                <a:gd name="T10" fmla="*/ 2147483647 w 481"/>
                <a:gd name="T11" fmla="*/ 0 h 481"/>
                <a:gd name="T12" fmla="*/ 2147483647 w 481"/>
                <a:gd name="T13" fmla="*/ 2147483647 h 481"/>
                <a:gd name="T14" fmla="*/ 0 60000 65536"/>
                <a:gd name="T15" fmla="*/ 0 60000 65536"/>
                <a:gd name="T16" fmla="*/ 0 60000 65536"/>
                <a:gd name="T17" fmla="*/ 0 60000 65536"/>
                <a:gd name="T18" fmla="*/ 0 60000 65536"/>
                <a:gd name="T19" fmla="*/ 0 60000 65536"/>
                <a:gd name="T20" fmla="*/ 0 60000 65536"/>
                <a:gd name="T21" fmla="*/ 0 w 481"/>
                <a:gd name="T22" fmla="*/ 0 h 481"/>
                <a:gd name="T23" fmla="*/ 481 w 481"/>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1" h="481">
                  <a:moveTo>
                    <a:pt x="0" y="458"/>
                  </a:moveTo>
                  <a:lnTo>
                    <a:pt x="16" y="471"/>
                  </a:lnTo>
                  <a:lnTo>
                    <a:pt x="0" y="480"/>
                  </a:lnTo>
                  <a:lnTo>
                    <a:pt x="96" y="21"/>
                  </a:lnTo>
                  <a:lnTo>
                    <a:pt x="96" y="0"/>
                  </a:lnTo>
                  <a:lnTo>
                    <a:pt x="480" y="0"/>
                  </a:lnTo>
                  <a:lnTo>
                    <a:pt x="480" y="480"/>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384" name="Line 16"/>
            <p:cNvSpPr>
              <a:spLocks noChangeShapeType="1"/>
            </p:cNvSpPr>
            <p:nvPr/>
          </p:nvSpPr>
          <p:spPr bwMode="auto">
            <a:xfrm>
              <a:off x="2098675" y="5027613"/>
              <a:ext cx="5503863"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6385" name="Line 17"/>
            <p:cNvSpPr>
              <a:spLocks noChangeShapeType="1"/>
            </p:cNvSpPr>
            <p:nvPr/>
          </p:nvSpPr>
          <p:spPr bwMode="auto">
            <a:xfrm>
              <a:off x="2098675" y="6280150"/>
              <a:ext cx="5503863"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6386" name="Freeform 18"/>
            <p:cNvSpPr>
              <a:spLocks/>
            </p:cNvSpPr>
            <p:nvPr/>
          </p:nvSpPr>
          <p:spPr bwMode="auto">
            <a:xfrm>
              <a:off x="3246438" y="3259138"/>
              <a:ext cx="1376362" cy="663575"/>
            </a:xfrm>
            <a:custGeom>
              <a:avLst/>
              <a:gdLst>
                <a:gd name="T0" fmla="*/ 0 w 865"/>
                <a:gd name="T1" fmla="*/ 0 h 433"/>
                <a:gd name="T2" fmla="*/ 0 w 865"/>
                <a:gd name="T3" fmla="*/ 2147483647 h 433"/>
                <a:gd name="T4" fmla="*/ 2147483647 w 865"/>
                <a:gd name="T5" fmla="*/ 2147483647 h 433"/>
                <a:gd name="T6" fmla="*/ 2147483647 w 865"/>
                <a:gd name="T7" fmla="*/ 2147483647 h 433"/>
                <a:gd name="T8" fmla="*/ 2147483647 w 865"/>
                <a:gd name="T9" fmla="*/ 2147483647 h 433"/>
                <a:gd name="T10" fmla="*/ 2147483647 w 865"/>
                <a:gd name="T11" fmla="*/ 0 h 433"/>
                <a:gd name="T12" fmla="*/ 2147483647 w 865"/>
                <a:gd name="T13" fmla="*/ 0 h 433"/>
                <a:gd name="T14" fmla="*/ 0 60000 65536"/>
                <a:gd name="T15" fmla="*/ 0 60000 65536"/>
                <a:gd name="T16" fmla="*/ 0 60000 65536"/>
                <a:gd name="T17" fmla="*/ 0 60000 65536"/>
                <a:gd name="T18" fmla="*/ 0 60000 65536"/>
                <a:gd name="T19" fmla="*/ 0 60000 65536"/>
                <a:gd name="T20" fmla="*/ 0 60000 65536"/>
                <a:gd name="T21" fmla="*/ 0 w 865"/>
                <a:gd name="T22" fmla="*/ 0 h 433"/>
                <a:gd name="T23" fmla="*/ 865 w 865"/>
                <a:gd name="T24" fmla="*/ 433 h 4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5" h="433">
                  <a:moveTo>
                    <a:pt x="0" y="0"/>
                  </a:moveTo>
                  <a:lnTo>
                    <a:pt x="0" y="432"/>
                  </a:lnTo>
                  <a:lnTo>
                    <a:pt x="240" y="239"/>
                  </a:lnTo>
                  <a:lnTo>
                    <a:pt x="384" y="144"/>
                  </a:lnTo>
                  <a:lnTo>
                    <a:pt x="479" y="48"/>
                  </a:lnTo>
                  <a:lnTo>
                    <a:pt x="589" y="0"/>
                  </a:lnTo>
                  <a:lnTo>
                    <a:pt x="864" y="0"/>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387" name="Freeform 19"/>
            <p:cNvSpPr>
              <a:spLocks/>
            </p:cNvSpPr>
            <p:nvPr/>
          </p:nvSpPr>
          <p:spPr bwMode="auto">
            <a:xfrm>
              <a:off x="4621213" y="2520950"/>
              <a:ext cx="688975" cy="739775"/>
            </a:xfrm>
            <a:custGeom>
              <a:avLst/>
              <a:gdLst>
                <a:gd name="T0" fmla="*/ 0 w 433"/>
                <a:gd name="T1" fmla="*/ 2147483647 h 481"/>
                <a:gd name="T2" fmla="*/ 2147483647 w 433"/>
                <a:gd name="T3" fmla="*/ 2147483647 h 481"/>
                <a:gd name="T4" fmla="*/ 0 w 433"/>
                <a:gd name="T5" fmla="*/ 2147483647 h 481"/>
                <a:gd name="T6" fmla="*/ 2147483647 w 433"/>
                <a:gd name="T7" fmla="*/ 2147483647 h 481"/>
                <a:gd name="T8" fmla="*/ 2147483647 w 433"/>
                <a:gd name="T9" fmla="*/ 0 h 481"/>
                <a:gd name="T10" fmla="*/ 2147483647 w 433"/>
                <a:gd name="T11" fmla="*/ 0 h 481"/>
                <a:gd name="T12" fmla="*/ 2147483647 w 433"/>
                <a:gd name="T13" fmla="*/ 2147483647 h 481"/>
                <a:gd name="T14" fmla="*/ 0 60000 65536"/>
                <a:gd name="T15" fmla="*/ 0 60000 65536"/>
                <a:gd name="T16" fmla="*/ 0 60000 65536"/>
                <a:gd name="T17" fmla="*/ 0 60000 65536"/>
                <a:gd name="T18" fmla="*/ 0 60000 65536"/>
                <a:gd name="T19" fmla="*/ 0 60000 65536"/>
                <a:gd name="T20" fmla="*/ 0 60000 65536"/>
                <a:gd name="T21" fmla="*/ 0 w 433"/>
                <a:gd name="T22" fmla="*/ 0 h 481"/>
                <a:gd name="T23" fmla="*/ 433 w 433"/>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33" h="481">
                  <a:moveTo>
                    <a:pt x="0" y="458"/>
                  </a:moveTo>
                  <a:lnTo>
                    <a:pt x="14" y="471"/>
                  </a:lnTo>
                  <a:lnTo>
                    <a:pt x="0" y="480"/>
                  </a:lnTo>
                  <a:lnTo>
                    <a:pt x="86" y="21"/>
                  </a:lnTo>
                  <a:lnTo>
                    <a:pt x="86" y="0"/>
                  </a:lnTo>
                  <a:lnTo>
                    <a:pt x="432" y="0"/>
                  </a:lnTo>
                  <a:lnTo>
                    <a:pt x="432" y="480"/>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388" name="Freeform 20"/>
            <p:cNvSpPr>
              <a:spLocks/>
            </p:cNvSpPr>
            <p:nvPr/>
          </p:nvSpPr>
          <p:spPr bwMode="auto">
            <a:xfrm>
              <a:off x="5308600" y="3259138"/>
              <a:ext cx="1377950" cy="663575"/>
            </a:xfrm>
            <a:custGeom>
              <a:avLst/>
              <a:gdLst>
                <a:gd name="T0" fmla="*/ 0 w 865"/>
                <a:gd name="T1" fmla="*/ 0 h 433"/>
                <a:gd name="T2" fmla="*/ 0 w 865"/>
                <a:gd name="T3" fmla="*/ 2147483647 h 433"/>
                <a:gd name="T4" fmla="*/ 2147483647 w 865"/>
                <a:gd name="T5" fmla="*/ 2147483647 h 433"/>
                <a:gd name="T6" fmla="*/ 2147483647 w 865"/>
                <a:gd name="T7" fmla="*/ 2147483647 h 433"/>
                <a:gd name="T8" fmla="*/ 2147483647 w 865"/>
                <a:gd name="T9" fmla="*/ 2147483647 h 433"/>
                <a:gd name="T10" fmla="*/ 2147483647 w 865"/>
                <a:gd name="T11" fmla="*/ 0 h 433"/>
                <a:gd name="T12" fmla="*/ 2147483647 w 865"/>
                <a:gd name="T13" fmla="*/ 0 h 433"/>
                <a:gd name="T14" fmla="*/ 0 60000 65536"/>
                <a:gd name="T15" fmla="*/ 0 60000 65536"/>
                <a:gd name="T16" fmla="*/ 0 60000 65536"/>
                <a:gd name="T17" fmla="*/ 0 60000 65536"/>
                <a:gd name="T18" fmla="*/ 0 60000 65536"/>
                <a:gd name="T19" fmla="*/ 0 60000 65536"/>
                <a:gd name="T20" fmla="*/ 0 60000 65536"/>
                <a:gd name="T21" fmla="*/ 0 w 865"/>
                <a:gd name="T22" fmla="*/ 0 h 433"/>
                <a:gd name="T23" fmla="*/ 865 w 865"/>
                <a:gd name="T24" fmla="*/ 433 h 4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5" h="433">
                  <a:moveTo>
                    <a:pt x="0" y="0"/>
                  </a:moveTo>
                  <a:lnTo>
                    <a:pt x="0" y="432"/>
                  </a:lnTo>
                  <a:lnTo>
                    <a:pt x="240" y="239"/>
                  </a:lnTo>
                  <a:lnTo>
                    <a:pt x="384" y="144"/>
                  </a:lnTo>
                  <a:lnTo>
                    <a:pt x="479" y="48"/>
                  </a:lnTo>
                  <a:lnTo>
                    <a:pt x="589" y="0"/>
                  </a:lnTo>
                  <a:lnTo>
                    <a:pt x="864" y="0"/>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389" name="Freeform 21"/>
            <p:cNvSpPr>
              <a:spLocks/>
            </p:cNvSpPr>
            <p:nvPr/>
          </p:nvSpPr>
          <p:spPr bwMode="auto">
            <a:xfrm>
              <a:off x="2430463" y="4108450"/>
              <a:ext cx="2139950" cy="909638"/>
            </a:xfrm>
            <a:custGeom>
              <a:avLst/>
              <a:gdLst>
                <a:gd name="T0" fmla="*/ 0 w 1348"/>
                <a:gd name="T1" fmla="*/ 2147483647 h 573"/>
                <a:gd name="T2" fmla="*/ 2147483647 w 1348"/>
                <a:gd name="T3" fmla="*/ 2147483647 h 573"/>
                <a:gd name="T4" fmla="*/ 2147483647 w 1348"/>
                <a:gd name="T5" fmla="*/ 2147483647 h 573"/>
                <a:gd name="T6" fmla="*/ 2147483647 w 1348"/>
                <a:gd name="T7" fmla="*/ 2147483647 h 573"/>
                <a:gd name="T8" fmla="*/ 2147483647 w 1348"/>
                <a:gd name="T9" fmla="*/ 0 h 573"/>
                <a:gd name="T10" fmla="*/ 2147483647 w 1348"/>
                <a:gd name="T11" fmla="*/ 0 h 573"/>
                <a:gd name="T12" fmla="*/ 2147483647 w 1348"/>
                <a:gd name="T13" fmla="*/ 2147483647 h 573"/>
                <a:gd name="T14" fmla="*/ 2147483647 w 1348"/>
                <a:gd name="T15" fmla="*/ 2147483647 h 573"/>
                <a:gd name="T16" fmla="*/ 2147483647 w 1348"/>
                <a:gd name="T17" fmla="*/ 2147483647 h 573"/>
                <a:gd name="T18" fmla="*/ 2147483647 w 1348"/>
                <a:gd name="T19" fmla="*/ 2147483647 h 573"/>
                <a:gd name="T20" fmla="*/ 2147483647 w 1348"/>
                <a:gd name="T21" fmla="*/ 2147483647 h 5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48"/>
                <a:gd name="T34" fmla="*/ 0 h 573"/>
                <a:gd name="T35" fmla="*/ 1348 w 1348"/>
                <a:gd name="T36" fmla="*/ 573 h 5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48" h="573">
                  <a:moveTo>
                    <a:pt x="0" y="559"/>
                  </a:moveTo>
                  <a:lnTo>
                    <a:pt x="40" y="408"/>
                  </a:lnTo>
                  <a:lnTo>
                    <a:pt x="161" y="167"/>
                  </a:lnTo>
                  <a:lnTo>
                    <a:pt x="280" y="48"/>
                  </a:lnTo>
                  <a:lnTo>
                    <a:pt x="416" y="0"/>
                  </a:lnTo>
                  <a:lnTo>
                    <a:pt x="520" y="0"/>
                  </a:lnTo>
                  <a:lnTo>
                    <a:pt x="578" y="295"/>
                  </a:lnTo>
                  <a:lnTo>
                    <a:pt x="640" y="424"/>
                  </a:lnTo>
                  <a:lnTo>
                    <a:pt x="744" y="496"/>
                  </a:lnTo>
                  <a:lnTo>
                    <a:pt x="928" y="568"/>
                  </a:lnTo>
                  <a:lnTo>
                    <a:pt x="1348" y="573"/>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390" name="Freeform 22"/>
            <p:cNvSpPr>
              <a:spLocks/>
            </p:cNvSpPr>
            <p:nvPr/>
          </p:nvSpPr>
          <p:spPr bwMode="auto">
            <a:xfrm>
              <a:off x="2481263" y="5248275"/>
              <a:ext cx="2065337" cy="1033463"/>
            </a:xfrm>
            <a:custGeom>
              <a:avLst/>
              <a:gdLst>
                <a:gd name="T0" fmla="*/ 0 w 1297"/>
                <a:gd name="T1" fmla="*/ 2147483647 h 673"/>
                <a:gd name="T2" fmla="*/ 2147483647 w 1297"/>
                <a:gd name="T3" fmla="*/ 2147483647 h 673"/>
                <a:gd name="T4" fmla="*/ 2147483647 w 1297"/>
                <a:gd name="T5" fmla="*/ 0 h 673"/>
                <a:gd name="T6" fmla="*/ 2147483647 w 1297"/>
                <a:gd name="T7" fmla="*/ 2147483647 h 673"/>
                <a:gd name="T8" fmla="*/ 2147483647 w 1297"/>
                <a:gd name="T9" fmla="*/ 2147483647 h 673"/>
                <a:gd name="T10" fmla="*/ 2147483647 w 1297"/>
                <a:gd name="T11" fmla="*/ 2147483647 h 673"/>
                <a:gd name="T12" fmla="*/ 2147483647 w 1297"/>
                <a:gd name="T13" fmla="*/ 2147483647 h 673"/>
                <a:gd name="T14" fmla="*/ 0 60000 65536"/>
                <a:gd name="T15" fmla="*/ 0 60000 65536"/>
                <a:gd name="T16" fmla="*/ 0 60000 65536"/>
                <a:gd name="T17" fmla="*/ 0 60000 65536"/>
                <a:gd name="T18" fmla="*/ 0 60000 65536"/>
                <a:gd name="T19" fmla="*/ 0 60000 65536"/>
                <a:gd name="T20" fmla="*/ 0 60000 65536"/>
                <a:gd name="T21" fmla="*/ 0 w 1297"/>
                <a:gd name="T22" fmla="*/ 0 h 673"/>
                <a:gd name="T23" fmla="*/ 1297 w 1297"/>
                <a:gd name="T24" fmla="*/ 673 h 6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97" h="673">
                  <a:moveTo>
                    <a:pt x="0" y="672"/>
                  </a:moveTo>
                  <a:lnTo>
                    <a:pt x="240" y="336"/>
                  </a:lnTo>
                  <a:lnTo>
                    <a:pt x="480" y="0"/>
                  </a:lnTo>
                  <a:lnTo>
                    <a:pt x="624" y="336"/>
                  </a:lnTo>
                  <a:lnTo>
                    <a:pt x="768" y="528"/>
                  </a:lnTo>
                  <a:lnTo>
                    <a:pt x="1008" y="672"/>
                  </a:lnTo>
                  <a:lnTo>
                    <a:pt x="1296" y="672"/>
                  </a:lnTo>
                </a:path>
              </a:pathLst>
            </a:custGeom>
            <a:ln>
              <a:headEnd type="none" w="sm" len="sm"/>
              <a:tailEnd type="none" w="sm" len="sm"/>
            </a:ln>
            <a:extLst/>
          </p:spPr>
          <p:style>
            <a:lnRef idx="3">
              <a:schemeClr val="accent5"/>
            </a:lnRef>
            <a:fillRef idx="0">
              <a:schemeClr val="accent5"/>
            </a:fillRef>
            <a:effectRef idx="2">
              <a:schemeClr val="accent5"/>
            </a:effectRef>
            <a:fontRef idx="minor">
              <a:schemeClr val="tx1"/>
            </a:fontRef>
          </p:style>
          <p:txBody>
            <a:bodyPr/>
            <a:lstStyle/>
            <a:p>
              <a:endParaRPr lang="en-US"/>
            </a:p>
          </p:txBody>
        </p:sp>
        <p:sp>
          <p:nvSpPr>
            <p:cNvPr id="186391" name="Freeform 23"/>
            <p:cNvSpPr>
              <a:spLocks/>
            </p:cNvSpPr>
            <p:nvPr/>
          </p:nvSpPr>
          <p:spPr bwMode="auto">
            <a:xfrm>
              <a:off x="4545013" y="5248275"/>
              <a:ext cx="2141537" cy="1033463"/>
            </a:xfrm>
            <a:custGeom>
              <a:avLst/>
              <a:gdLst>
                <a:gd name="T0" fmla="*/ 0 w 1345"/>
                <a:gd name="T1" fmla="*/ 2147483647 h 673"/>
                <a:gd name="T2" fmla="*/ 2147483647 w 1345"/>
                <a:gd name="T3" fmla="*/ 2147483647 h 673"/>
                <a:gd name="T4" fmla="*/ 2147483647 w 1345"/>
                <a:gd name="T5" fmla="*/ 0 h 673"/>
                <a:gd name="T6" fmla="*/ 2147483647 w 1345"/>
                <a:gd name="T7" fmla="*/ 2147483647 h 673"/>
                <a:gd name="T8" fmla="*/ 2147483647 w 1345"/>
                <a:gd name="T9" fmla="*/ 2147483647 h 673"/>
                <a:gd name="T10" fmla="*/ 2147483647 w 1345"/>
                <a:gd name="T11" fmla="*/ 2147483647 h 673"/>
                <a:gd name="T12" fmla="*/ 2147483647 w 1345"/>
                <a:gd name="T13" fmla="*/ 2147483647 h 673"/>
                <a:gd name="T14" fmla="*/ 0 60000 65536"/>
                <a:gd name="T15" fmla="*/ 0 60000 65536"/>
                <a:gd name="T16" fmla="*/ 0 60000 65536"/>
                <a:gd name="T17" fmla="*/ 0 60000 65536"/>
                <a:gd name="T18" fmla="*/ 0 60000 65536"/>
                <a:gd name="T19" fmla="*/ 0 60000 65536"/>
                <a:gd name="T20" fmla="*/ 0 60000 65536"/>
                <a:gd name="T21" fmla="*/ 0 w 1345"/>
                <a:gd name="T22" fmla="*/ 0 h 673"/>
                <a:gd name="T23" fmla="*/ 1345 w 1345"/>
                <a:gd name="T24" fmla="*/ 673 h 6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45" h="673">
                  <a:moveTo>
                    <a:pt x="0" y="672"/>
                  </a:moveTo>
                  <a:lnTo>
                    <a:pt x="240" y="336"/>
                  </a:lnTo>
                  <a:lnTo>
                    <a:pt x="480" y="0"/>
                  </a:lnTo>
                  <a:lnTo>
                    <a:pt x="624" y="336"/>
                  </a:lnTo>
                  <a:lnTo>
                    <a:pt x="768" y="528"/>
                  </a:lnTo>
                  <a:lnTo>
                    <a:pt x="1008" y="672"/>
                  </a:lnTo>
                  <a:lnTo>
                    <a:pt x="1344" y="672"/>
                  </a:lnTo>
                </a:path>
              </a:pathLst>
            </a:custGeom>
            <a:ln>
              <a:headEnd type="none" w="sm" len="sm"/>
              <a:tailEnd type="none" w="sm" len="sm"/>
            </a:ln>
            <a:extLst/>
          </p:spPr>
          <p:style>
            <a:lnRef idx="3">
              <a:schemeClr val="accent5"/>
            </a:lnRef>
            <a:fillRef idx="0">
              <a:schemeClr val="accent5"/>
            </a:fillRef>
            <a:effectRef idx="2">
              <a:schemeClr val="accent5"/>
            </a:effectRef>
            <a:fontRef idx="minor">
              <a:schemeClr val="tx1"/>
            </a:fontRef>
          </p:style>
          <p:txBody>
            <a:bodyPr/>
            <a:lstStyle/>
            <a:p>
              <a:endParaRPr lang="en-US"/>
            </a:p>
          </p:txBody>
        </p:sp>
        <p:sp>
          <p:nvSpPr>
            <p:cNvPr id="186392" name="Text Box 24"/>
            <p:cNvSpPr txBox="1">
              <a:spLocks noChangeArrowheads="1"/>
            </p:cNvSpPr>
            <p:nvPr/>
          </p:nvSpPr>
          <p:spPr bwMode="auto">
            <a:xfrm>
              <a:off x="4230688" y="6415088"/>
              <a:ext cx="1098550" cy="400050"/>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defRPr/>
              </a:pPr>
              <a:r>
                <a:rPr lang="en-US" sz="2000" b="1" smtClean="0">
                  <a:effectLst>
                    <a:outerShdw blurRad="38100" dist="38100" dir="2700000" algn="tl">
                      <a:srgbClr val="000066"/>
                    </a:outerShdw>
                  </a:effectLst>
                  <a:latin typeface="Abadi MT Condensed Light" charset="0"/>
                </a:rPr>
                <a:t>Time (sec)</a:t>
              </a:r>
            </a:p>
          </p:txBody>
        </p:sp>
        <p:sp>
          <p:nvSpPr>
            <p:cNvPr id="186393" name="Freeform 25"/>
            <p:cNvSpPr>
              <a:spLocks/>
            </p:cNvSpPr>
            <p:nvPr/>
          </p:nvSpPr>
          <p:spPr bwMode="auto">
            <a:xfrm>
              <a:off x="4564063" y="4138613"/>
              <a:ext cx="2139950" cy="909637"/>
            </a:xfrm>
            <a:custGeom>
              <a:avLst/>
              <a:gdLst>
                <a:gd name="T0" fmla="*/ 0 w 1348"/>
                <a:gd name="T1" fmla="*/ 2147483647 h 573"/>
                <a:gd name="T2" fmla="*/ 2147483647 w 1348"/>
                <a:gd name="T3" fmla="*/ 2147483647 h 573"/>
                <a:gd name="T4" fmla="*/ 2147483647 w 1348"/>
                <a:gd name="T5" fmla="*/ 2147483647 h 573"/>
                <a:gd name="T6" fmla="*/ 2147483647 w 1348"/>
                <a:gd name="T7" fmla="*/ 2147483647 h 573"/>
                <a:gd name="T8" fmla="*/ 2147483647 w 1348"/>
                <a:gd name="T9" fmla="*/ 0 h 573"/>
                <a:gd name="T10" fmla="*/ 2147483647 w 1348"/>
                <a:gd name="T11" fmla="*/ 0 h 573"/>
                <a:gd name="T12" fmla="*/ 2147483647 w 1348"/>
                <a:gd name="T13" fmla="*/ 2147483647 h 573"/>
                <a:gd name="T14" fmla="*/ 2147483647 w 1348"/>
                <a:gd name="T15" fmla="*/ 2147483647 h 573"/>
                <a:gd name="T16" fmla="*/ 2147483647 w 1348"/>
                <a:gd name="T17" fmla="*/ 2147483647 h 573"/>
                <a:gd name="T18" fmla="*/ 2147483647 w 1348"/>
                <a:gd name="T19" fmla="*/ 2147483647 h 573"/>
                <a:gd name="T20" fmla="*/ 2147483647 w 1348"/>
                <a:gd name="T21" fmla="*/ 2147483647 h 5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48"/>
                <a:gd name="T34" fmla="*/ 0 h 573"/>
                <a:gd name="T35" fmla="*/ 1348 w 1348"/>
                <a:gd name="T36" fmla="*/ 573 h 5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48" h="573">
                  <a:moveTo>
                    <a:pt x="0" y="559"/>
                  </a:moveTo>
                  <a:lnTo>
                    <a:pt x="40" y="408"/>
                  </a:lnTo>
                  <a:lnTo>
                    <a:pt x="161" y="167"/>
                  </a:lnTo>
                  <a:lnTo>
                    <a:pt x="280" y="48"/>
                  </a:lnTo>
                  <a:lnTo>
                    <a:pt x="416" y="0"/>
                  </a:lnTo>
                  <a:lnTo>
                    <a:pt x="520" y="0"/>
                  </a:lnTo>
                  <a:lnTo>
                    <a:pt x="578" y="295"/>
                  </a:lnTo>
                  <a:lnTo>
                    <a:pt x="640" y="424"/>
                  </a:lnTo>
                  <a:lnTo>
                    <a:pt x="744" y="496"/>
                  </a:lnTo>
                  <a:lnTo>
                    <a:pt x="928" y="568"/>
                  </a:lnTo>
                  <a:lnTo>
                    <a:pt x="1348" y="573"/>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6395" name="Text Box 27"/>
            <p:cNvSpPr txBox="1">
              <a:spLocks noChangeArrowheads="1"/>
            </p:cNvSpPr>
            <p:nvPr/>
          </p:nvSpPr>
          <p:spPr bwMode="auto">
            <a:xfrm>
              <a:off x="1042988" y="2705100"/>
              <a:ext cx="7064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eaLnBrk="1" hangingPunct="1"/>
              <a:r>
                <a:rPr lang="en-US" sz="2000">
                  <a:solidFill>
                    <a:srgbClr val="FF6600"/>
                  </a:solidFill>
                  <a:latin typeface="Tahoma" pitchFamily="34" charset="0"/>
                  <a:cs typeface="Tahoma" pitchFamily="34" charset="0"/>
                </a:rPr>
                <a:t>Flow</a:t>
              </a:r>
            </a:p>
            <a:p>
              <a:pPr algn="ctr" eaLnBrk="1" hangingPunct="1"/>
              <a:r>
                <a:rPr lang="en-US" sz="2000">
                  <a:solidFill>
                    <a:srgbClr val="FF6600"/>
                  </a:solidFill>
                  <a:latin typeface="Tahoma" pitchFamily="34" charset="0"/>
                  <a:cs typeface="Tahoma" pitchFamily="34" charset="0"/>
                </a:rPr>
                <a:t>L/m</a:t>
              </a:r>
            </a:p>
          </p:txBody>
        </p:sp>
        <p:sp>
          <p:nvSpPr>
            <p:cNvPr id="186397" name="Text Box 29"/>
            <p:cNvSpPr txBox="1">
              <a:spLocks noChangeArrowheads="1"/>
            </p:cNvSpPr>
            <p:nvPr/>
          </p:nvSpPr>
          <p:spPr bwMode="auto">
            <a:xfrm>
              <a:off x="838200" y="4457700"/>
              <a:ext cx="1149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eaLnBrk="1" hangingPunct="1"/>
              <a:r>
                <a:rPr lang="en-US" sz="2000">
                  <a:latin typeface="Tahoma" pitchFamily="34" charset="0"/>
                  <a:cs typeface="Tahoma" pitchFamily="34" charset="0"/>
                </a:rPr>
                <a:t>Pressure</a:t>
              </a:r>
            </a:p>
            <a:p>
              <a:pPr algn="ctr" eaLnBrk="1" hangingPunct="1"/>
              <a:r>
                <a:rPr lang="en-US" sz="2000">
                  <a:latin typeface="Tahoma" pitchFamily="34" charset="0"/>
                  <a:cs typeface="Tahoma" pitchFamily="34" charset="0"/>
                </a:rPr>
                <a:t>cm H</a:t>
              </a:r>
              <a:r>
                <a:rPr lang="en-US" sz="2000" baseline="-25000">
                  <a:latin typeface="Tahoma" pitchFamily="34" charset="0"/>
                  <a:cs typeface="Tahoma" pitchFamily="34" charset="0"/>
                </a:rPr>
                <a:t>2</a:t>
              </a:r>
              <a:r>
                <a:rPr lang="en-US" sz="2000">
                  <a:latin typeface="Tahoma" pitchFamily="34" charset="0"/>
                  <a:cs typeface="Tahoma" pitchFamily="34" charset="0"/>
                </a:rPr>
                <a:t>O</a:t>
              </a:r>
            </a:p>
          </p:txBody>
        </p:sp>
        <p:sp>
          <p:nvSpPr>
            <p:cNvPr id="186399" name="Text Box 31"/>
            <p:cNvSpPr txBox="1">
              <a:spLocks noChangeArrowheads="1"/>
            </p:cNvSpPr>
            <p:nvPr/>
          </p:nvSpPr>
          <p:spPr bwMode="auto">
            <a:xfrm>
              <a:off x="846138" y="5676900"/>
              <a:ext cx="1016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eaLnBrk="1" hangingPunct="1"/>
              <a:r>
                <a:rPr lang="en-US" sz="2000" dirty="0">
                  <a:latin typeface="Tahoma" pitchFamily="34" charset="0"/>
                  <a:cs typeface="Tahoma" pitchFamily="34" charset="0"/>
                </a:rPr>
                <a:t>Volume</a:t>
              </a:r>
            </a:p>
            <a:p>
              <a:pPr algn="ctr" eaLnBrk="1" hangingPunct="1"/>
              <a:r>
                <a:rPr lang="en-US" sz="2000" dirty="0">
                  <a:latin typeface="Tahoma" pitchFamily="34" charset="0"/>
                  <a:cs typeface="Tahoma" pitchFamily="34" charset="0"/>
                </a:rPr>
                <a:t>mL</a:t>
              </a:r>
            </a:p>
          </p:txBody>
        </p:sp>
        <p:grpSp>
          <p:nvGrpSpPr>
            <p:cNvPr id="2" name="Group 38"/>
            <p:cNvGrpSpPr>
              <a:grpSpLocks/>
            </p:cNvGrpSpPr>
            <p:nvPr/>
          </p:nvGrpSpPr>
          <p:grpSpPr bwMode="auto">
            <a:xfrm>
              <a:off x="3071813" y="1752600"/>
              <a:ext cx="2046287" cy="685800"/>
              <a:chOff x="2064" y="1008"/>
              <a:chExt cx="1289" cy="432"/>
            </a:xfrm>
          </p:grpSpPr>
          <p:sp>
            <p:nvSpPr>
              <p:cNvPr id="64537" name="Rectangle 3"/>
              <p:cNvSpPr>
                <a:spLocks noChangeArrowheads="1"/>
              </p:cNvSpPr>
              <p:nvPr/>
            </p:nvSpPr>
            <p:spPr bwMode="auto">
              <a:xfrm>
                <a:off x="2064" y="1008"/>
                <a:ext cx="128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075" tIns="46038" rIns="92075" bIns="46038">
                <a:spAutoFit/>
              </a:bodyPr>
              <a:lstStyle/>
              <a:p>
                <a:pPr eaLnBrk="0" hangingPunct="0"/>
                <a:r>
                  <a:rPr lang="en-US" sz="1800" b="1">
                    <a:solidFill>
                      <a:schemeClr val="tx2"/>
                    </a:solidFill>
                    <a:latin typeface="Century Gothic" pitchFamily="34" charset="0"/>
                  </a:rPr>
                  <a:t>Preset Peak Flow</a:t>
                </a:r>
              </a:p>
            </p:txBody>
          </p:sp>
          <p:sp>
            <p:nvSpPr>
              <p:cNvPr id="64538" name="Line 34"/>
              <p:cNvSpPr>
                <a:spLocks noChangeShapeType="1"/>
              </p:cNvSpPr>
              <p:nvPr/>
            </p:nvSpPr>
            <p:spPr bwMode="auto">
              <a:xfrm>
                <a:off x="2784" y="1248"/>
                <a:ext cx="432"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539" name="Line 35"/>
              <p:cNvSpPr>
                <a:spLocks noChangeShapeType="1"/>
              </p:cNvSpPr>
              <p:nvPr/>
            </p:nvSpPr>
            <p:spPr bwMode="auto">
              <a:xfrm flipH="1">
                <a:off x="2112" y="1248"/>
                <a:ext cx="432" cy="192"/>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186407" name="Line 39"/>
            <p:cNvSpPr>
              <a:spLocks noChangeShapeType="1"/>
            </p:cNvSpPr>
            <p:nvPr/>
          </p:nvSpPr>
          <p:spPr bwMode="auto">
            <a:xfrm>
              <a:off x="2430463" y="5200650"/>
              <a:ext cx="4648200" cy="0"/>
            </a:xfrm>
            <a:prstGeom prst="line">
              <a:avLst/>
            </a:prstGeom>
            <a:noFill/>
            <a:ln w="9525">
              <a:solidFill>
                <a:srgbClr val="FFFF66"/>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6408" name="Text Box 40"/>
            <p:cNvSpPr txBox="1">
              <a:spLocks noChangeArrowheads="1"/>
            </p:cNvSpPr>
            <p:nvPr/>
          </p:nvSpPr>
          <p:spPr bwMode="auto">
            <a:xfrm>
              <a:off x="381000" y="1143000"/>
              <a:ext cx="8296275" cy="461963"/>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eaLnBrk="1" hangingPunct="1"/>
              <a:r>
                <a:rPr lang="en-US" sz="2400" b="1" dirty="0">
                  <a:solidFill>
                    <a:srgbClr val="FF9900"/>
                  </a:solidFill>
                  <a:latin typeface="Arial" pitchFamily="34" charset="0"/>
                  <a:cs typeface="Arial" pitchFamily="34" charset="0"/>
                </a:rPr>
                <a:t> </a:t>
              </a:r>
              <a:r>
                <a:rPr lang="en-US" sz="2400" b="1" dirty="0">
                  <a:solidFill>
                    <a:schemeClr val="tx2"/>
                  </a:solidFill>
                  <a:latin typeface="Arial" pitchFamily="34" charset="0"/>
                  <a:cs typeface="Arial" pitchFamily="34" charset="0"/>
                </a:rPr>
                <a:t>Time triggered, Flow limited, Volume cycled Ventilation</a:t>
              </a:r>
              <a:r>
                <a:rPr lang="en-US" sz="2400" b="1" dirty="0">
                  <a:solidFill>
                    <a:srgbClr val="FF9900"/>
                  </a:solidFill>
                  <a:latin typeface="Arial" pitchFamily="34" charset="0"/>
                  <a:cs typeface="Arial" pitchFamily="34" charset="0"/>
                </a:rPr>
                <a:t> </a:t>
              </a:r>
            </a:p>
          </p:txBody>
        </p:sp>
        <p:sp>
          <p:nvSpPr>
            <p:cNvPr id="186409" name="Text Box 41"/>
            <p:cNvSpPr txBox="1">
              <a:spLocks noChangeArrowheads="1"/>
            </p:cNvSpPr>
            <p:nvPr/>
          </p:nvSpPr>
          <p:spPr bwMode="auto">
            <a:xfrm>
              <a:off x="2438400" y="2574925"/>
              <a:ext cx="184150" cy="457200"/>
            </a:xfrm>
            <a:prstGeom prst="rect">
              <a:avLst/>
            </a:prstGeom>
            <a:noFill/>
            <a:ln w="9525">
              <a:noFill/>
              <a:miter lim="800000"/>
              <a:headEnd/>
              <a:tailEnd/>
            </a:ln>
            <a:effectLst/>
          </p:spPr>
          <p:txBody>
            <a:bodyPr wrap="none">
              <a:spAutoFit/>
            </a:bodyPr>
            <a:lstStyle/>
            <a:p>
              <a:pPr>
                <a:defRPr/>
              </a:pPr>
              <a:endParaRPr lang="en-US" sz="2400">
                <a:effectLst>
                  <a:outerShdw blurRad="38100" dist="38100" dir="2700000" algn="tl">
                    <a:srgbClr val="000066"/>
                  </a:outerShdw>
                </a:effectLst>
                <a:latin typeface="Times New Roman" pitchFamily="-108" charset="0"/>
                <a:ea typeface="+mn-ea"/>
              </a:endParaRPr>
            </a:p>
          </p:txBody>
        </p:sp>
      </p:grpSp>
    </p:spTree>
    <p:extLst>
      <p:ext uri="{BB962C8B-B14F-4D97-AF65-F5344CB8AC3E}">
        <p14:creationId xmlns:p14="http://schemas.microsoft.com/office/powerpoint/2010/main" val="5118868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Group 2"/>
          <p:cNvGrpSpPr/>
          <p:nvPr/>
        </p:nvGrpSpPr>
        <p:grpSpPr>
          <a:xfrm>
            <a:off x="152400" y="1219200"/>
            <a:ext cx="8382000" cy="5429250"/>
            <a:chOff x="152400" y="1219200"/>
            <a:chExt cx="8382000" cy="5429250"/>
          </a:xfrm>
        </p:grpSpPr>
        <p:grpSp>
          <p:nvGrpSpPr>
            <p:cNvPr id="2" name="Group 3"/>
            <p:cNvGrpSpPr>
              <a:grpSpLocks/>
            </p:cNvGrpSpPr>
            <p:nvPr/>
          </p:nvGrpSpPr>
          <p:grpSpPr bwMode="auto">
            <a:xfrm>
              <a:off x="152400" y="2441575"/>
              <a:ext cx="1319213" cy="3814763"/>
              <a:chOff x="96" y="1440"/>
              <a:chExt cx="831" cy="2403"/>
            </a:xfrm>
          </p:grpSpPr>
          <p:sp>
            <p:nvSpPr>
              <p:cNvPr id="67613" name="Rectangle 4"/>
              <p:cNvSpPr>
                <a:spLocks noChangeArrowheads="1"/>
              </p:cNvSpPr>
              <p:nvPr/>
            </p:nvSpPr>
            <p:spPr bwMode="auto">
              <a:xfrm>
                <a:off x="96" y="2400"/>
                <a:ext cx="81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algn="ctr" eaLnBrk="0" hangingPunct="0"/>
                <a:r>
                  <a:rPr lang="en-US" sz="2000" dirty="0">
                    <a:latin typeface="Tahoma" pitchFamily="34" charset="0"/>
                    <a:cs typeface="Tahoma" pitchFamily="34" charset="0"/>
                  </a:rPr>
                  <a:t>Pressure</a:t>
                </a:r>
              </a:p>
            </p:txBody>
          </p:sp>
          <p:grpSp>
            <p:nvGrpSpPr>
              <p:cNvPr id="67614" name="Group 5"/>
              <p:cNvGrpSpPr>
                <a:grpSpLocks/>
              </p:cNvGrpSpPr>
              <p:nvPr/>
            </p:nvGrpSpPr>
            <p:grpSpPr bwMode="auto">
              <a:xfrm>
                <a:off x="144" y="1440"/>
                <a:ext cx="783" cy="2403"/>
                <a:chOff x="4512" y="1449"/>
                <a:chExt cx="783" cy="2403"/>
              </a:xfrm>
            </p:grpSpPr>
            <p:sp>
              <p:nvSpPr>
                <p:cNvPr id="67615" name="Rectangle 6"/>
                <p:cNvSpPr>
                  <a:spLocks noChangeArrowheads="1"/>
                </p:cNvSpPr>
                <p:nvPr/>
              </p:nvSpPr>
              <p:spPr bwMode="auto">
                <a:xfrm>
                  <a:off x="4627" y="1449"/>
                  <a:ext cx="446"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2000">
                      <a:solidFill>
                        <a:srgbClr val="FF5050"/>
                      </a:solidFill>
                      <a:latin typeface="Tahoma" pitchFamily="34" charset="0"/>
                      <a:cs typeface="Tahoma" pitchFamily="34" charset="0"/>
                    </a:rPr>
                    <a:t>Flow</a:t>
                  </a:r>
                </a:p>
              </p:txBody>
            </p:sp>
            <p:sp>
              <p:nvSpPr>
                <p:cNvPr id="67616" name="Rectangle 7"/>
                <p:cNvSpPr>
                  <a:spLocks noChangeArrowheads="1"/>
                </p:cNvSpPr>
                <p:nvPr/>
              </p:nvSpPr>
              <p:spPr bwMode="auto">
                <a:xfrm>
                  <a:off x="4603" y="3408"/>
                  <a:ext cx="642"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algn="ctr" eaLnBrk="0" hangingPunct="0"/>
                  <a:r>
                    <a:rPr lang="en-US" sz="2000">
                      <a:solidFill>
                        <a:schemeClr val="accent2"/>
                      </a:solidFill>
                      <a:latin typeface="Tahoma" pitchFamily="34" charset="0"/>
                      <a:cs typeface="Tahoma" pitchFamily="34" charset="0"/>
                    </a:rPr>
                    <a:t>Volume</a:t>
                  </a:r>
                </a:p>
              </p:txBody>
            </p:sp>
            <p:sp>
              <p:nvSpPr>
                <p:cNvPr id="67617" name="Text Box 8"/>
                <p:cNvSpPr txBox="1">
                  <a:spLocks noChangeArrowheads="1"/>
                </p:cNvSpPr>
                <p:nvPr/>
              </p:nvSpPr>
              <p:spPr bwMode="auto">
                <a:xfrm>
                  <a:off x="4608" y="1689"/>
                  <a:ext cx="645"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a:r>
                    <a:rPr lang="en-US" sz="2000">
                      <a:latin typeface="Tahoma" pitchFamily="34" charset="0"/>
                      <a:cs typeface="Tahoma" pitchFamily="34" charset="0"/>
                    </a:rPr>
                    <a:t>(L/min)</a:t>
                  </a:r>
                </a:p>
              </p:txBody>
            </p:sp>
            <p:sp>
              <p:nvSpPr>
                <p:cNvPr id="67618" name="Text Box 9"/>
                <p:cNvSpPr txBox="1">
                  <a:spLocks noChangeArrowheads="1"/>
                </p:cNvSpPr>
                <p:nvPr/>
              </p:nvSpPr>
              <p:spPr bwMode="auto">
                <a:xfrm>
                  <a:off x="4512" y="2649"/>
                  <a:ext cx="78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a:r>
                    <a:rPr lang="en-US" sz="2000">
                      <a:latin typeface="Tahoma" pitchFamily="34" charset="0"/>
                      <a:cs typeface="Tahoma" pitchFamily="34" charset="0"/>
                    </a:rPr>
                    <a:t>(cm H</a:t>
                  </a:r>
                  <a:r>
                    <a:rPr lang="en-US" sz="2000" baseline="-25000">
                      <a:latin typeface="Tahoma" pitchFamily="34" charset="0"/>
                      <a:cs typeface="Tahoma" pitchFamily="34" charset="0"/>
                    </a:rPr>
                    <a:t>2</a:t>
                  </a:r>
                  <a:r>
                    <a:rPr lang="en-US" sz="2000">
                      <a:latin typeface="Tahoma" pitchFamily="34" charset="0"/>
                      <a:cs typeface="Tahoma" pitchFamily="34" charset="0"/>
                    </a:rPr>
                    <a:t>O)</a:t>
                  </a:r>
                </a:p>
              </p:txBody>
            </p:sp>
            <p:sp>
              <p:nvSpPr>
                <p:cNvPr id="67619" name="Text Box 10"/>
                <p:cNvSpPr txBox="1">
                  <a:spLocks noChangeArrowheads="1"/>
                </p:cNvSpPr>
                <p:nvPr/>
              </p:nvSpPr>
              <p:spPr bwMode="auto">
                <a:xfrm>
                  <a:off x="4704" y="3600"/>
                  <a:ext cx="413"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a:r>
                    <a:rPr lang="en-US" sz="2000">
                      <a:latin typeface="Tahoma" pitchFamily="34" charset="0"/>
                      <a:cs typeface="Tahoma" pitchFamily="34" charset="0"/>
                    </a:rPr>
                    <a:t>(ml)</a:t>
                  </a:r>
                </a:p>
              </p:txBody>
            </p:sp>
          </p:grpSp>
        </p:grpSp>
        <p:sp>
          <p:nvSpPr>
            <p:cNvPr id="190476" name="Line 12"/>
            <p:cNvSpPr>
              <a:spLocks noChangeShapeType="1"/>
            </p:cNvSpPr>
            <p:nvPr/>
          </p:nvSpPr>
          <p:spPr bwMode="auto">
            <a:xfrm>
              <a:off x="1524000" y="1679575"/>
              <a:ext cx="0" cy="457200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77" name="Line 13"/>
            <p:cNvSpPr>
              <a:spLocks noChangeShapeType="1"/>
            </p:cNvSpPr>
            <p:nvPr/>
          </p:nvSpPr>
          <p:spPr bwMode="auto">
            <a:xfrm>
              <a:off x="1524000" y="3127375"/>
              <a:ext cx="68580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78" name="Line 14"/>
            <p:cNvSpPr>
              <a:spLocks noChangeShapeType="1"/>
            </p:cNvSpPr>
            <p:nvPr/>
          </p:nvSpPr>
          <p:spPr bwMode="auto">
            <a:xfrm>
              <a:off x="1524000" y="4956175"/>
              <a:ext cx="69342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79" name="Line 15"/>
            <p:cNvSpPr>
              <a:spLocks noChangeShapeType="1"/>
            </p:cNvSpPr>
            <p:nvPr/>
          </p:nvSpPr>
          <p:spPr bwMode="auto">
            <a:xfrm>
              <a:off x="1524000" y="6251575"/>
              <a:ext cx="70104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90480" name="Text Box 16"/>
            <p:cNvSpPr txBox="1">
              <a:spLocks noChangeArrowheads="1"/>
            </p:cNvSpPr>
            <p:nvPr/>
          </p:nvSpPr>
          <p:spPr bwMode="auto">
            <a:xfrm>
              <a:off x="4419600" y="6251575"/>
              <a:ext cx="1092200" cy="396875"/>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defRPr/>
              </a:pPr>
              <a:r>
                <a:rPr lang="en-US" sz="2000" b="1" smtClean="0">
                  <a:effectLst>
                    <a:outerShdw blurRad="38100" dist="38100" dir="2700000" algn="tl">
                      <a:srgbClr val="000066"/>
                    </a:outerShdw>
                  </a:effectLst>
                  <a:latin typeface="Abadi MT Condensed Light" charset="0"/>
                </a:rPr>
                <a:t>Time (sec)</a:t>
              </a:r>
            </a:p>
          </p:txBody>
        </p:sp>
        <p:sp>
          <p:nvSpPr>
            <p:cNvPr id="190483" name="Freeform 19"/>
            <p:cNvSpPr>
              <a:spLocks/>
            </p:cNvSpPr>
            <p:nvPr/>
          </p:nvSpPr>
          <p:spPr bwMode="auto">
            <a:xfrm>
              <a:off x="1676400" y="4213225"/>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84" name="Freeform 20"/>
            <p:cNvSpPr>
              <a:spLocks/>
            </p:cNvSpPr>
            <p:nvPr/>
          </p:nvSpPr>
          <p:spPr bwMode="auto">
            <a:xfrm>
              <a:off x="1689100" y="2136775"/>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85" name="Freeform 21"/>
            <p:cNvSpPr>
              <a:spLocks/>
            </p:cNvSpPr>
            <p:nvPr/>
          </p:nvSpPr>
          <p:spPr bwMode="auto">
            <a:xfrm>
              <a:off x="2438400" y="3125788"/>
              <a:ext cx="1333500" cy="687387"/>
            </a:xfrm>
            <a:custGeom>
              <a:avLst/>
              <a:gdLst>
                <a:gd name="T0" fmla="*/ 0 w 840"/>
                <a:gd name="T1" fmla="*/ 2147483647 h 433"/>
                <a:gd name="T2" fmla="*/ 0 w 840"/>
                <a:gd name="T3" fmla="*/ 2147483647 h 433"/>
                <a:gd name="T4" fmla="*/ 2147483647 w 840"/>
                <a:gd name="T5" fmla="*/ 2147483647 h 433"/>
                <a:gd name="T6" fmla="*/ 2147483647 w 840"/>
                <a:gd name="T7" fmla="*/ 2147483647 h 433"/>
                <a:gd name="T8" fmla="*/ 2147483647 w 840"/>
                <a:gd name="T9" fmla="*/ 2147483647 h 433"/>
                <a:gd name="T10" fmla="*/ 2147483647 w 840"/>
                <a:gd name="T11" fmla="*/ 2147483647 h 433"/>
                <a:gd name="T12" fmla="*/ 2147483647 w 840"/>
                <a:gd name="T13" fmla="*/ 2147483647 h 433"/>
                <a:gd name="T14" fmla="*/ 2147483647 w 840"/>
                <a:gd name="T15" fmla="*/ 0 h 433"/>
                <a:gd name="T16" fmla="*/ 2147483647 w 84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0"/>
                <a:gd name="T28" fmla="*/ 0 h 433"/>
                <a:gd name="T29" fmla="*/ 840 w 84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0" h="433">
                  <a:moveTo>
                    <a:pt x="0" y="17"/>
                  </a:moveTo>
                  <a:lnTo>
                    <a:pt x="0" y="433"/>
                  </a:lnTo>
                  <a:lnTo>
                    <a:pt x="80" y="389"/>
                  </a:lnTo>
                  <a:lnTo>
                    <a:pt x="140" y="345"/>
                  </a:lnTo>
                  <a:lnTo>
                    <a:pt x="192" y="273"/>
                  </a:lnTo>
                  <a:lnTo>
                    <a:pt x="252" y="153"/>
                  </a:lnTo>
                  <a:lnTo>
                    <a:pt x="296" y="57"/>
                  </a:lnTo>
                  <a:lnTo>
                    <a:pt x="327" y="0"/>
                  </a:lnTo>
                  <a:lnTo>
                    <a:pt x="84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88" name="Freeform 24"/>
            <p:cNvSpPr>
              <a:spLocks/>
            </p:cNvSpPr>
            <p:nvPr/>
          </p:nvSpPr>
          <p:spPr bwMode="auto">
            <a:xfrm>
              <a:off x="5943600" y="4213225"/>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89" name="Freeform 25"/>
            <p:cNvSpPr>
              <a:spLocks/>
            </p:cNvSpPr>
            <p:nvPr/>
          </p:nvSpPr>
          <p:spPr bwMode="auto">
            <a:xfrm>
              <a:off x="5956300" y="2136775"/>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90" name="Freeform 26"/>
            <p:cNvSpPr>
              <a:spLocks/>
            </p:cNvSpPr>
            <p:nvPr/>
          </p:nvSpPr>
          <p:spPr bwMode="auto">
            <a:xfrm>
              <a:off x="6705600" y="3125788"/>
              <a:ext cx="1333500" cy="687387"/>
            </a:xfrm>
            <a:custGeom>
              <a:avLst/>
              <a:gdLst>
                <a:gd name="T0" fmla="*/ 0 w 840"/>
                <a:gd name="T1" fmla="*/ 2147483647 h 433"/>
                <a:gd name="T2" fmla="*/ 0 w 840"/>
                <a:gd name="T3" fmla="*/ 2147483647 h 433"/>
                <a:gd name="T4" fmla="*/ 2147483647 w 840"/>
                <a:gd name="T5" fmla="*/ 2147483647 h 433"/>
                <a:gd name="T6" fmla="*/ 2147483647 w 840"/>
                <a:gd name="T7" fmla="*/ 2147483647 h 433"/>
                <a:gd name="T8" fmla="*/ 2147483647 w 840"/>
                <a:gd name="T9" fmla="*/ 2147483647 h 433"/>
                <a:gd name="T10" fmla="*/ 2147483647 w 840"/>
                <a:gd name="T11" fmla="*/ 2147483647 h 433"/>
                <a:gd name="T12" fmla="*/ 2147483647 w 840"/>
                <a:gd name="T13" fmla="*/ 2147483647 h 433"/>
                <a:gd name="T14" fmla="*/ 2147483647 w 840"/>
                <a:gd name="T15" fmla="*/ 0 h 433"/>
                <a:gd name="T16" fmla="*/ 2147483647 w 84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0"/>
                <a:gd name="T28" fmla="*/ 0 h 433"/>
                <a:gd name="T29" fmla="*/ 840 w 84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0" h="433">
                  <a:moveTo>
                    <a:pt x="0" y="17"/>
                  </a:moveTo>
                  <a:lnTo>
                    <a:pt x="0" y="433"/>
                  </a:lnTo>
                  <a:lnTo>
                    <a:pt x="80" y="389"/>
                  </a:lnTo>
                  <a:lnTo>
                    <a:pt x="140" y="345"/>
                  </a:lnTo>
                  <a:lnTo>
                    <a:pt x="192" y="273"/>
                  </a:lnTo>
                  <a:lnTo>
                    <a:pt x="252" y="153"/>
                  </a:lnTo>
                  <a:lnTo>
                    <a:pt x="296" y="57"/>
                  </a:lnTo>
                  <a:lnTo>
                    <a:pt x="327" y="0"/>
                  </a:lnTo>
                  <a:lnTo>
                    <a:pt x="84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93" name="Freeform 29"/>
            <p:cNvSpPr>
              <a:spLocks/>
            </p:cNvSpPr>
            <p:nvPr/>
          </p:nvSpPr>
          <p:spPr bwMode="auto">
            <a:xfrm>
              <a:off x="3810000" y="4213225"/>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94" name="Freeform 30"/>
            <p:cNvSpPr>
              <a:spLocks/>
            </p:cNvSpPr>
            <p:nvPr/>
          </p:nvSpPr>
          <p:spPr bwMode="auto">
            <a:xfrm>
              <a:off x="3822700" y="2136775"/>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495" name="Freeform 31"/>
            <p:cNvSpPr>
              <a:spLocks/>
            </p:cNvSpPr>
            <p:nvPr/>
          </p:nvSpPr>
          <p:spPr bwMode="auto">
            <a:xfrm>
              <a:off x="4572000" y="3125788"/>
              <a:ext cx="1333500" cy="687387"/>
            </a:xfrm>
            <a:custGeom>
              <a:avLst/>
              <a:gdLst>
                <a:gd name="T0" fmla="*/ 0 w 840"/>
                <a:gd name="T1" fmla="*/ 2147483647 h 433"/>
                <a:gd name="T2" fmla="*/ 0 w 840"/>
                <a:gd name="T3" fmla="*/ 2147483647 h 433"/>
                <a:gd name="T4" fmla="*/ 2147483647 w 840"/>
                <a:gd name="T5" fmla="*/ 2147483647 h 433"/>
                <a:gd name="T6" fmla="*/ 2147483647 w 840"/>
                <a:gd name="T7" fmla="*/ 2147483647 h 433"/>
                <a:gd name="T8" fmla="*/ 2147483647 w 840"/>
                <a:gd name="T9" fmla="*/ 2147483647 h 433"/>
                <a:gd name="T10" fmla="*/ 2147483647 w 840"/>
                <a:gd name="T11" fmla="*/ 2147483647 h 433"/>
                <a:gd name="T12" fmla="*/ 2147483647 w 840"/>
                <a:gd name="T13" fmla="*/ 2147483647 h 433"/>
                <a:gd name="T14" fmla="*/ 2147483647 w 840"/>
                <a:gd name="T15" fmla="*/ 0 h 433"/>
                <a:gd name="T16" fmla="*/ 2147483647 w 84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0"/>
                <a:gd name="T28" fmla="*/ 0 h 433"/>
                <a:gd name="T29" fmla="*/ 840 w 84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0" h="433">
                  <a:moveTo>
                    <a:pt x="0" y="17"/>
                  </a:moveTo>
                  <a:lnTo>
                    <a:pt x="0" y="433"/>
                  </a:lnTo>
                  <a:lnTo>
                    <a:pt x="80" y="389"/>
                  </a:lnTo>
                  <a:lnTo>
                    <a:pt x="140" y="345"/>
                  </a:lnTo>
                  <a:lnTo>
                    <a:pt x="192" y="273"/>
                  </a:lnTo>
                  <a:lnTo>
                    <a:pt x="252" y="153"/>
                  </a:lnTo>
                  <a:lnTo>
                    <a:pt x="296" y="57"/>
                  </a:lnTo>
                  <a:lnTo>
                    <a:pt x="327" y="0"/>
                  </a:lnTo>
                  <a:lnTo>
                    <a:pt x="84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 name="Group 41"/>
            <p:cNvGrpSpPr>
              <a:grpSpLocks/>
            </p:cNvGrpSpPr>
            <p:nvPr/>
          </p:nvGrpSpPr>
          <p:grpSpPr bwMode="auto">
            <a:xfrm>
              <a:off x="4411663" y="2152650"/>
              <a:ext cx="1455737" cy="1000125"/>
              <a:chOff x="4608" y="1440"/>
              <a:chExt cx="917" cy="630"/>
            </a:xfrm>
          </p:grpSpPr>
          <p:sp>
            <p:nvSpPr>
              <p:cNvPr id="190497" name="Rectangle 33"/>
              <p:cNvSpPr>
                <a:spLocks noChangeArrowheads="1"/>
              </p:cNvSpPr>
              <p:nvPr/>
            </p:nvSpPr>
            <p:spPr bwMode="auto">
              <a:xfrm>
                <a:off x="4608" y="1440"/>
                <a:ext cx="917" cy="218"/>
              </a:xfrm>
              <a:prstGeom prst="rect">
                <a:avLst/>
              </a:prstGeom>
              <a:solidFill>
                <a:srgbClr val="FFFF00"/>
              </a:solidFill>
              <a:ln w="9525">
                <a:solidFill>
                  <a:srgbClr val="FF9933"/>
                </a:solidFill>
                <a:miter lim="800000"/>
                <a:headEnd/>
                <a:tailEnd/>
              </a:ln>
              <a:effectLst/>
            </p:spPr>
            <p:txBody>
              <a:bodyPr wrap="none" lIns="92075" tIns="46038" rIns="92075" bIns="46038">
                <a:spAutoFit/>
              </a:bodyPr>
              <a:lstStyle/>
              <a:p>
                <a:pPr eaLnBrk="0" hangingPunct="0">
                  <a:defRPr/>
                </a:pPr>
                <a:r>
                  <a:rPr lang="en-US" sz="1600" b="1">
                    <a:solidFill>
                      <a:srgbClr val="000000"/>
                    </a:solidFill>
                    <a:effectLst>
                      <a:outerShdw blurRad="38100" dist="38100" dir="2700000" algn="tl">
                        <a:srgbClr val="FFFFFF"/>
                      </a:outerShdw>
                    </a:effectLst>
                    <a:latin typeface="Century Gothic" charset="0"/>
                    <a:ea typeface="ＭＳ Ｐゴシック" charset="0"/>
                    <a:cs typeface="ＭＳ Ｐゴシック" charset="0"/>
                  </a:rPr>
                  <a:t>Time-</a:t>
                </a:r>
                <a:r>
                  <a:rPr lang="en-US" sz="1600" b="1">
                    <a:solidFill>
                      <a:srgbClr val="000000"/>
                    </a:solidFill>
                    <a:latin typeface="Century Gothic" charset="0"/>
                    <a:ea typeface="ＭＳ Ｐゴシック" charset="0"/>
                    <a:cs typeface="ＭＳ Ｐゴシック" charset="0"/>
                  </a:rPr>
                  <a:t>Cycled</a:t>
                </a:r>
                <a:endParaRPr lang="en-US" sz="1600" b="1">
                  <a:solidFill>
                    <a:srgbClr val="000000"/>
                  </a:solidFill>
                  <a:effectLst>
                    <a:outerShdw blurRad="38100" dist="38100" dir="2700000" algn="tl">
                      <a:srgbClr val="FFFFFF"/>
                    </a:outerShdw>
                  </a:effectLst>
                  <a:latin typeface="Century Gothic" charset="0"/>
                  <a:ea typeface="ＭＳ Ｐゴシック" charset="0"/>
                  <a:cs typeface="ＭＳ Ｐゴシック" charset="0"/>
                </a:endParaRPr>
              </a:p>
            </p:txBody>
          </p:sp>
          <p:sp>
            <p:nvSpPr>
              <p:cNvPr id="67612" name="Line 34"/>
              <p:cNvSpPr>
                <a:spLocks noChangeShapeType="1"/>
              </p:cNvSpPr>
              <p:nvPr/>
            </p:nvSpPr>
            <p:spPr bwMode="auto">
              <a:xfrm flipH="1">
                <a:off x="4704" y="1638"/>
                <a:ext cx="336" cy="432"/>
              </a:xfrm>
              <a:prstGeom prst="line">
                <a:avLst/>
              </a:prstGeom>
              <a:noFill/>
              <a:ln w="38100" cap="rnd">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5" name="Group 35"/>
            <p:cNvGrpSpPr>
              <a:grpSpLocks/>
            </p:cNvGrpSpPr>
            <p:nvPr/>
          </p:nvGrpSpPr>
          <p:grpSpPr bwMode="auto">
            <a:xfrm>
              <a:off x="2438400" y="3660775"/>
              <a:ext cx="2133600" cy="549275"/>
              <a:chOff x="1536" y="2208"/>
              <a:chExt cx="1254" cy="346"/>
            </a:xfrm>
          </p:grpSpPr>
          <p:sp>
            <p:nvSpPr>
              <p:cNvPr id="190500" name="Rectangle 36"/>
              <p:cNvSpPr>
                <a:spLocks noChangeArrowheads="1"/>
              </p:cNvSpPr>
              <p:nvPr/>
            </p:nvSpPr>
            <p:spPr bwMode="auto">
              <a:xfrm>
                <a:off x="1785" y="2208"/>
                <a:ext cx="851" cy="218"/>
              </a:xfrm>
              <a:prstGeom prst="rect">
                <a:avLst/>
              </a:prstGeom>
              <a:solidFill>
                <a:srgbClr val="FFFF00"/>
              </a:solidFill>
              <a:ln w="9525">
                <a:solidFill>
                  <a:srgbClr val="FF9933"/>
                </a:solidFill>
                <a:miter lim="800000"/>
                <a:headEnd/>
                <a:tailEnd/>
              </a:ln>
              <a:effectLst/>
            </p:spPr>
            <p:txBody>
              <a:bodyPr lIns="92075" tIns="46038" rIns="92075" bIns="46038">
                <a:spAutoFit/>
              </a:bodyPr>
              <a:lstStyle/>
              <a:p>
                <a:pPr eaLnBrk="0" hangingPunct="0">
                  <a:defRPr/>
                </a:pPr>
                <a:r>
                  <a:rPr lang="en-US" sz="1600" b="1">
                    <a:solidFill>
                      <a:srgbClr val="000000"/>
                    </a:solidFill>
                    <a:latin typeface="Century Gothic" charset="0"/>
                    <a:ea typeface="ＭＳ Ｐゴシック" charset="0"/>
                    <a:cs typeface="ＭＳ Ｐゴシック" charset="0"/>
                  </a:rPr>
                  <a:t>Set PC level</a:t>
                </a:r>
                <a:endParaRPr lang="en-US" sz="1400" b="1">
                  <a:solidFill>
                    <a:srgbClr val="000000"/>
                  </a:solidFill>
                  <a:effectLst>
                    <a:outerShdw blurRad="38100" dist="38100" dir="2700000" algn="tl">
                      <a:srgbClr val="FFFFFF"/>
                    </a:outerShdw>
                  </a:effectLst>
                  <a:latin typeface="Century Gothic" charset="0"/>
                  <a:ea typeface="ＭＳ Ｐゴシック" charset="0"/>
                  <a:cs typeface="ＭＳ Ｐゴシック" charset="0"/>
                </a:endParaRPr>
              </a:p>
            </p:txBody>
          </p:sp>
          <p:sp>
            <p:nvSpPr>
              <p:cNvPr id="67609" name="Line 37"/>
              <p:cNvSpPr>
                <a:spLocks noChangeShapeType="1"/>
              </p:cNvSpPr>
              <p:nvPr/>
            </p:nvSpPr>
            <p:spPr bwMode="auto">
              <a:xfrm flipH="1">
                <a:off x="1536" y="2304"/>
                <a:ext cx="240" cy="240"/>
              </a:xfrm>
              <a:prstGeom prst="line">
                <a:avLst/>
              </a:prstGeom>
              <a:noFill/>
              <a:ln w="38100" cap="rnd">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10" name="Line 38"/>
              <p:cNvSpPr>
                <a:spLocks noChangeShapeType="1"/>
              </p:cNvSpPr>
              <p:nvPr/>
            </p:nvSpPr>
            <p:spPr bwMode="auto">
              <a:xfrm>
                <a:off x="2544" y="2304"/>
                <a:ext cx="246" cy="250"/>
              </a:xfrm>
              <a:prstGeom prst="line">
                <a:avLst/>
              </a:prstGeom>
              <a:noFill/>
              <a:ln w="38100" cap="rnd">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90504" name="Text Box 40"/>
            <p:cNvSpPr txBox="1">
              <a:spLocks noChangeArrowheads="1"/>
            </p:cNvSpPr>
            <p:nvPr/>
          </p:nvSpPr>
          <p:spPr bwMode="auto">
            <a:xfrm>
              <a:off x="838200" y="1219200"/>
              <a:ext cx="7543800" cy="400050"/>
            </a:xfrm>
            <a:prstGeom prst="rect">
              <a:avLst/>
            </a:prstGeom>
            <a:noFill/>
            <a:ln w="190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eaLnBrk="1" hangingPunct="1"/>
              <a:r>
                <a:rPr lang="en-US" sz="2000" b="1">
                  <a:solidFill>
                    <a:schemeClr val="tx2"/>
                  </a:solidFill>
                  <a:latin typeface="Arial" pitchFamily="34" charset="0"/>
                  <a:cs typeface="Arial" pitchFamily="34" charset="0"/>
                </a:rPr>
                <a:t> Time Triggered, Pressure Limited, Time Cycled Ventilation </a:t>
              </a:r>
            </a:p>
          </p:txBody>
        </p:sp>
        <p:sp>
          <p:nvSpPr>
            <p:cNvPr id="190506" name="Freeform 42"/>
            <p:cNvSpPr>
              <a:spLocks/>
            </p:cNvSpPr>
            <p:nvPr/>
          </p:nvSpPr>
          <p:spPr bwMode="auto">
            <a:xfrm>
              <a:off x="1676400" y="535305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507" name="Freeform 43"/>
            <p:cNvSpPr>
              <a:spLocks/>
            </p:cNvSpPr>
            <p:nvPr/>
          </p:nvSpPr>
          <p:spPr bwMode="auto">
            <a:xfrm>
              <a:off x="3810000" y="535305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0508" name="Freeform 44"/>
            <p:cNvSpPr>
              <a:spLocks/>
            </p:cNvSpPr>
            <p:nvPr/>
          </p:nvSpPr>
          <p:spPr bwMode="auto">
            <a:xfrm>
              <a:off x="5867400" y="535305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4067233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Current ventilators do not </a:t>
            </a:r>
            <a:r>
              <a:rPr lang="en-US" dirty="0" smtClean="0"/>
              <a:t>have a </a:t>
            </a:r>
            <a:r>
              <a:rPr lang="en-US" dirty="0"/>
              <a:t>CMV setting; this mode is essentially what is achieved </a:t>
            </a:r>
            <a:r>
              <a:rPr lang="en-US" dirty="0" smtClean="0"/>
              <a:t>when a </a:t>
            </a:r>
            <a:r>
              <a:rPr lang="en-US" dirty="0"/>
              <a:t>patient on assist control (AC) ventilation has no </a:t>
            </a:r>
            <a:r>
              <a:rPr lang="en-US" dirty="0" smtClean="0"/>
              <a:t>interaction </a:t>
            </a:r>
            <a:r>
              <a:rPr lang="en-US" dirty="0"/>
              <a:t>with the ventilator secondary to heavy sedation or </a:t>
            </a:r>
            <a:r>
              <a:rPr lang="en-US" dirty="0" err="1" smtClean="0"/>
              <a:t>neu</a:t>
            </a:r>
            <a:r>
              <a:rPr lang="en-US" dirty="0" smtClean="0"/>
              <a:t>- </a:t>
            </a:r>
            <a:r>
              <a:rPr lang="en-US" dirty="0" err="1" smtClean="0"/>
              <a:t>romuscular</a:t>
            </a:r>
            <a:r>
              <a:rPr lang="en-US" dirty="0" smtClean="0"/>
              <a:t> </a:t>
            </a:r>
            <a:r>
              <a:rPr lang="en-US" dirty="0"/>
              <a:t>blockade.</a:t>
            </a:r>
          </a:p>
        </p:txBody>
      </p:sp>
    </p:spTree>
    <p:extLst>
      <p:ext uri="{BB962C8B-B14F-4D97-AF65-F5344CB8AC3E}">
        <p14:creationId xmlns:p14="http://schemas.microsoft.com/office/powerpoint/2010/main" val="7397281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ASSISTED MECHANICAL VENTILATION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09926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1"/>
          <p:cNvGrpSpPr/>
          <p:nvPr/>
        </p:nvGrpSpPr>
        <p:grpSpPr>
          <a:xfrm>
            <a:off x="381000" y="1219200"/>
            <a:ext cx="8763000" cy="5321300"/>
            <a:chOff x="381000" y="1219200"/>
            <a:chExt cx="8763000" cy="5321300"/>
          </a:xfrm>
        </p:grpSpPr>
        <p:sp>
          <p:nvSpPr>
            <p:cNvPr id="187394" name="Oval 2"/>
            <p:cNvSpPr>
              <a:spLocks noChangeArrowheads="1"/>
            </p:cNvSpPr>
            <p:nvPr/>
          </p:nvSpPr>
          <p:spPr bwMode="auto">
            <a:xfrm>
              <a:off x="4495800" y="4495800"/>
              <a:ext cx="533400" cy="457200"/>
            </a:xfrm>
            <a:prstGeom prst="ellipse">
              <a:avLst/>
            </a:prstGeom>
            <a:solidFill>
              <a:srgbClr val="66FF33">
                <a:alpha val="50195"/>
              </a:srgbClr>
            </a:solidFill>
            <a:ln w="12700" cap="sq">
              <a:solidFill>
                <a:schemeClr val="tx1"/>
              </a:solidFill>
              <a:round/>
              <a:headEnd type="none" w="sm" len="sm"/>
              <a:tailEnd type="none" w="sm" len="sm"/>
            </a:ln>
          </p:spPr>
          <p:txBody>
            <a:bodyPr wrap="none" anchor="ctr"/>
            <a:lstStyle/>
            <a:p>
              <a:endParaRPr lang="en-US"/>
            </a:p>
          </p:txBody>
        </p:sp>
        <p:sp>
          <p:nvSpPr>
            <p:cNvPr id="187395" name="Oval 3"/>
            <p:cNvSpPr>
              <a:spLocks noChangeArrowheads="1"/>
            </p:cNvSpPr>
            <p:nvPr/>
          </p:nvSpPr>
          <p:spPr bwMode="auto">
            <a:xfrm>
              <a:off x="2133600" y="4495800"/>
              <a:ext cx="533400" cy="457200"/>
            </a:xfrm>
            <a:prstGeom prst="ellipse">
              <a:avLst/>
            </a:prstGeom>
            <a:solidFill>
              <a:srgbClr val="66FF33">
                <a:alpha val="50195"/>
              </a:srgbClr>
            </a:solidFill>
            <a:ln w="12700" cap="sq">
              <a:solidFill>
                <a:schemeClr val="tx1"/>
              </a:solidFill>
              <a:round/>
              <a:headEnd type="none" w="sm" len="sm"/>
              <a:tailEnd type="none" w="sm" len="sm"/>
            </a:ln>
          </p:spPr>
          <p:txBody>
            <a:bodyPr wrap="none" anchor="ctr"/>
            <a:lstStyle/>
            <a:p>
              <a:pPr>
                <a:defRPr/>
              </a:pPr>
              <a:endParaRPr lang="en-US" sz="2000">
                <a:latin typeface="+mn-lt"/>
                <a:ea typeface="+mn-ea"/>
              </a:endParaRPr>
            </a:p>
          </p:txBody>
        </p:sp>
        <p:sp>
          <p:nvSpPr>
            <p:cNvPr id="187405" name="Line 13"/>
            <p:cNvSpPr>
              <a:spLocks noChangeShapeType="1"/>
            </p:cNvSpPr>
            <p:nvPr/>
          </p:nvSpPr>
          <p:spPr bwMode="auto">
            <a:xfrm>
              <a:off x="2152650" y="1889125"/>
              <a:ext cx="0" cy="4205288"/>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7406" name="Line 14"/>
            <p:cNvSpPr>
              <a:spLocks noChangeShapeType="1"/>
            </p:cNvSpPr>
            <p:nvPr/>
          </p:nvSpPr>
          <p:spPr bwMode="auto">
            <a:xfrm>
              <a:off x="2133600" y="4641850"/>
              <a:ext cx="58674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7407" name="Text Box 15"/>
            <p:cNvSpPr txBox="1">
              <a:spLocks noChangeArrowheads="1"/>
            </p:cNvSpPr>
            <p:nvPr/>
          </p:nvSpPr>
          <p:spPr bwMode="auto">
            <a:xfrm>
              <a:off x="4344988" y="6173788"/>
              <a:ext cx="1255712" cy="366712"/>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defRPr/>
              </a:pPr>
              <a:r>
                <a:rPr lang="en-US" sz="1800" smtClean="0">
                  <a:effectLst>
                    <a:outerShdw blurRad="38100" dist="38100" dir="2700000" algn="tl">
                      <a:srgbClr val="000066"/>
                    </a:outerShdw>
                  </a:effectLst>
                  <a:latin typeface="Tahoma" pitchFamily="34" charset="0"/>
                </a:rPr>
                <a:t>Time (sec)</a:t>
              </a:r>
            </a:p>
          </p:txBody>
        </p:sp>
        <p:sp>
          <p:nvSpPr>
            <p:cNvPr id="187408" name="Line 16"/>
            <p:cNvSpPr>
              <a:spLocks noChangeShapeType="1"/>
            </p:cNvSpPr>
            <p:nvPr/>
          </p:nvSpPr>
          <p:spPr bwMode="auto">
            <a:xfrm>
              <a:off x="2133600" y="2808288"/>
              <a:ext cx="58674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7409" name="Freeform 17"/>
            <p:cNvSpPr>
              <a:spLocks/>
            </p:cNvSpPr>
            <p:nvPr/>
          </p:nvSpPr>
          <p:spPr bwMode="auto">
            <a:xfrm>
              <a:off x="2395538" y="2008188"/>
              <a:ext cx="974725" cy="766762"/>
            </a:xfrm>
            <a:custGeom>
              <a:avLst/>
              <a:gdLst>
                <a:gd name="T0" fmla="*/ 0 w 481"/>
                <a:gd name="T1" fmla="*/ 2147483647 h 481"/>
                <a:gd name="T2" fmla="*/ 2147483647 w 481"/>
                <a:gd name="T3" fmla="*/ 2147483647 h 481"/>
                <a:gd name="T4" fmla="*/ 0 w 481"/>
                <a:gd name="T5" fmla="*/ 2147483647 h 481"/>
                <a:gd name="T6" fmla="*/ 2147483647 w 481"/>
                <a:gd name="T7" fmla="*/ 2147483647 h 481"/>
                <a:gd name="T8" fmla="*/ 2147483647 w 481"/>
                <a:gd name="T9" fmla="*/ 0 h 481"/>
                <a:gd name="T10" fmla="*/ 2147483647 w 481"/>
                <a:gd name="T11" fmla="*/ 0 h 481"/>
                <a:gd name="T12" fmla="*/ 2147483647 w 481"/>
                <a:gd name="T13" fmla="*/ 2147483647 h 481"/>
                <a:gd name="T14" fmla="*/ 0 60000 65536"/>
                <a:gd name="T15" fmla="*/ 0 60000 65536"/>
                <a:gd name="T16" fmla="*/ 0 60000 65536"/>
                <a:gd name="T17" fmla="*/ 0 60000 65536"/>
                <a:gd name="T18" fmla="*/ 0 60000 65536"/>
                <a:gd name="T19" fmla="*/ 0 60000 65536"/>
                <a:gd name="T20" fmla="*/ 0 60000 65536"/>
                <a:gd name="T21" fmla="*/ 0 w 481"/>
                <a:gd name="T22" fmla="*/ 0 h 481"/>
                <a:gd name="T23" fmla="*/ 481 w 481"/>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1" h="481">
                  <a:moveTo>
                    <a:pt x="0" y="458"/>
                  </a:moveTo>
                  <a:lnTo>
                    <a:pt x="16" y="471"/>
                  </a:lnTo>
                  <a:lnTo>
                    <a:pt x="0" y="480"/>
                  </a:lnTo>
                  <a:lnTo>
                    <a:pt x="96" y="21"/>
                  </a:lnTo>
                  <a:lnTo>
                    <a:pt x="96" y="0"/>
                  </a:lnTo>
                  <a:lnTo>
                    <a:pt x="480" y="0"/>
                  </a:lnTo>
                  <a:lnTo>
                    <a:pt x="480" y="48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7410" name="Line 18"/>
            <p:cNvSpPr>
              <a:spLocks noChangeShapeType="1"/>
            </p:cNvSpPr>
            <p:nvPr/>
          </p:nvSpPr>
          <p:spPr bwMode="auto">
            <a:xfrm>
              <a:off x="2133600" y="5942013"/>
              <a:ext cx="58674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7411" name="Freeform 19"/>
            <p:cNvSpPr>
              <a:spLocks/>
            </p:cNvSpPr>
            <p:nvPr/>
          </p:nvSpPr>
          <p:spPr bwMode="auto">
            <a:xfrm>
              <a:off x="3365500" y="2808288"/>
              <a:ext cx="1466850" cy="687387"/>
            </a:xfrm>
            <a:custGeom>
              <a:avLst/>
              <a:gdLst>
                <a:gd name="T0" fmla="*/ 0 w 865"/>
                <a:gd name="T1" fmla="*/ 0 h 433"/>
                <a:gd name="T2" fmla="*/ 0 w 865"/>
                <a:gd name="T3" fmla="*/ 2147483647 h 433"/>
                <a:gd name="T4" fmla="*/ 2147483647 w 865"/>
                <a:gd name="T5" fmla="*/ 2147483647 h 433"/>
                <a:gd name="T6" fmla="*/ 2147483647 w 865"/>
                <a:gd name="T7" fmla="*/ 2147483647 h 433"/>
                <a:gd name="T8" fmla="*/ 2147483647 w 865"/>
                <a:gd name="T9" fmla="*/ 2147483647 h 433"/>
                <a:gd name="T10" fmla="*/ 2147483647 w 865"/>
                <a:gd name="T11" fmla="*/ 0 h 433"/>
                <a:gd name="T12" fmla="*/ 2147483647 w 865"/>
                <a:gd name="T13" fmla="*/ 0 h 433"/>
                <a:gd name="T14" fmla="*/ 0 60000 65536"/>
                <a:gd name="T15" fmla="*/ 0 60000 65536"/>
                <a:gd name="T16" fmla="*/ 0 60000 65536"/>
                <a:gd name="T17" fmla="*/ 0 60000 65536"/>
                <a:gd name="T18" fmla="*/ 0 60000 65536"/>
                <a:gd name="T19" fmla="*/ 0 60000 65536"/>
                <a:gd name="T20" fmla="*/ 0 60000 65536"/>
                <a:gd name="T21" fmla="*/ 0 w 865"/>
                <a:gd name="T22" fmla="*/ 0 h 433"/>
                <a:gd name="T23" fmla="*/ 865 w 865"/>
                <a:gd name="T24" fmla="*/ 433 h 4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5" h="433">
                  <a:moveTo>
                    <a:pt x="0" y="0"/>
                  </a:moveTo>
                  <a:lnTo>
                    <a:pt x="0" y="432"/>
                  </a:lnTo>
                  <a:lnTo>
                    <a:pt x="240" y="239"/>
                  </a:lnTo>
                  <a:lnTo>
                    <a:pt x="384" y="144"/>
                  </a:lnTo>
                  <a:lnTo>
                    <a:pt x="479" y="48"/>
                  </a:lnTo>
                  <a:lnTo>
                    <a:pt x="589" y="0"/>
                  </a:lnTo>
                  <a:lnTo>
                    <a:pt x="864"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7413" name="Freeform 21"/>
            <p:cNvSpPr>
              <a:spLocks/>
            </p:cNvSpPr>
            <p:nvPr/>
          </p:nvSpPr>
          <p:spPr bwMode="auto">
            <a:xfrm>
              <a:off x="5770563" y="2808288"/>
              <a:ext cx="1468437" cy="687387"/>
            </a:xfrm>
            <a:custGeom>
              <a:avLst/>
              <a:gdLst>
                <a:gd name="T0" fmla="*/ 0 w 865"/>
                <a:gd name="T1" fmla="*/ 0 h 433"/>
                <a:gd name="T2" fmla="*/ 0 w 865"/>
                <a:gd name="T3" fmla="*/ 2147483647 h 433"/>
                <a:gd name="T4" fmla="*/ 2147483647 w 865"/>
                <a:gd name="T5" fmla="*/ 2147483647 h 433"/>
                <a:gd name="T6" fmla="*/ 2147483647 w 865"/>
                <a:gd name="T7" fmla="*/ 2147483647 h 433"/>
                <a:gd name="T8" fmla="*/ 2147483647 w 865"/>
                <a:gd name="T9" fmla="*/ 2147483647 h 433"/>
                <a:gd name="T10" fmla="*/ 2147483647 w 865"/>
                <a:gd name="T11" fmla="*/ 0 h 433"/>
                <a:gd name="T12" fmla="*/ 2147483647 w 865"/>
                <a:gd name="T13" fmla="*/ 0 h 433"/>
                <a:gd name="T14" fmla="*/ 0 60000 65536"/>
                <a:gd name="T15" fmla="*/ 0 60000 65536"/>
                <a:gd name="T16" fmla="*/ 0 60000 65536"/>
                <a:gd name="T17" fmla="*/ 0 60000 65536"/>
                <a:gd name="T18" fmla="*/ 0 60000 65536"/>
                <a:gd name="T19" fmla="*/ 0 60000 65536"/>
                <a:gd name="T20" fmla="*/ 0 60000 65536"/>
                <a:gd name="T21" fmla="*/ 0 w 865"/>
                <a:gd name="T22" fmla="*/ 0 h 433"/>
                <a:gd name="T23" fmla="*/ 865 w 865"/>
                <a:gd name="T24" fmla="*/ 433 h 4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5" h="433">
                  <a:moveTo>
                    <a:pt x="0" y="0"/>
                  </a:moveTo>
                  <a:lnTo>
                    <a:pt x="0" y="432"/>
                  </a:lnTo>
                  <a:lnTo>
                    <a:pt x="240" y="239"/>
                  </a:lnTo>
                  <a:lnTo>
                    <a:pt x="384" y="144"/>
                  </a:lnTo>
                  <a:lnTo>
                    <a:pt x="479" y="48"/>
                  </a:lnTo>
                  <a:lnTo>
                    <a:pt x="589" y="0"/>
                  </a:lnTo>
                  <a:lnTo>
                    <a:pt x="864"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7414" name="Freeform 22"/>
            <p:cNvSpPr>
              <a:spLocks/>
            </p:cNvSpPr>
            <p:nvPr/>
          </p:nvSpPr>
          <p:spPr bwMode="auto">
            <a:xfrm>
              <a:off x="2559050" y="3689350"/>
              <a:ext cx="2084388" cy="942975"/>
            </a:xfrm>
            <a:custGeom>
              <a:avLst/>
              <a:gdLst>
                <a:gd name="T0" fmla="*/ 0 w 1232"/>
                <a:gd name="T1" fmla="*/ 2147483647 h 573"/>
                <a:gd name="T2" fmla="*/ 2147483647 w 1232"/>
                <a:gd name="T3" fmla="*/ 2147483647 h 573"/>
                <a:gd name="T4" fmla="*/ 2147483647 w 1232"/>
                <a:gd name="T5" fmla="*/ 2147483647 h 573"/>
                <a:gd name="T6" fmla="*/ 2147483647 w 1232"/>
                <a:gd name="T7" fmla="*/ 2147483647 h 573"/>
                <a:gd name="T8" fmla="*/ 2147483647 w 1232"/>
                <a:gd name="T9" fmla="*/ 0 h 573"/>
                <a:gd name="T10" fmla="*/ 2147483647 w 1232"/>
                <a:gd name="T11" fmla="*/ 0 h 573"/>
                <a:gd name="T12" fmla="*/ 2147483647 w 1232"/>
                <a:gd name="T13" fmla="*/ 2147483647 h 573"/>
                <a:gd name="T14" fmla="*/ 2147483647 w 1232"/>
                <a:gd name="T15" fmla="*/ 2147483647 h 573"/>
                <a:gd name="T16" fmla="*/ 2147483647 w 1232"/>
                <a:gd name="T17" fmla="*/ 2147483647 h 573"/>
                <a:gd name="T18" fmla="*/ 2147483647 w 1232"/>
                <a:gd name="T19" fmla="*/ 2147483647 h 573"/>
                <a:gd name="T20" fmla="*/ 2147483647 w 1232"/>
                <a:gd name="T21" fmla="*/ 2147483647 h 5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32"/>
                <a:gd name="T34" fmla="*/ 0 h 573"/>
                <a:gd name="T35" fmla="*/ 1232 w 1232"/>
                <a:gd name="T36" fmla="*/ 573 h 5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32" h="573">
                  <a:moveTo>
                    <a:pt x="0" y="543"/>
                  </a:moveTo>
                  <a:lnTo>
                    <a:pt x="40" y="396"/>
                  </a:lnTo>
                  <a:lnTo>
                    <a:pt x="162" y="162"/>
                  </a:lnTo>
                  <a:lnTo>
                    <a:pt x="281" y="47"/>
                  </a:lnTo>
                  <a:lnTo>
                    <a:pt x="418" y="0"/>
                  </a:lnTo>
                  <a:lnTo>
                    <a:pt x="522" y="0"/>
                  </a:lnTo>
                  <a:lnTo>
                    <a:pt x="581" y="287"/>
                  </a:lnTo>
                  <a:lnTo>
                    <a:pt x="677" y="376"/>
                  </a:lnTo>
                  <a:lnTo>
                    <a:pt x="808" y="437"/>
                  </a:lnTo>
                  <a:lnTo>
                    <a:pt x="960" y="485"/>
                  </a:lnTo>
                  <a:lnTo>
                    <a:pt x="1232" y="573"/>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7415" name="Freeform 23"/>
            <p:cNvSpPr>
              <a:spLocks/>
            </p:cNvSpPr>
            <p:nvPr/>
          </p:nvSpPr>
          <p:spPr bwMode="auto">
            <a:xfrm>
              <a:off x="2395538" y="5029200"/>
              <a:ext cx="2557462" cy="906463"/>
            </a:xfrm>
            <a:custGeom>
              <a:avLst/>
              <a:gdLst>
                <a:gd name="T0" fmla="*/ 0 w 1384"/>
                <a:gd name="T1" fmla="*/ 2147483647 h 650"/>
                <a:gd name="T2" fmla="*/ 2147483647 w 1384"/>
                <a:gd name="T3" fmla="*/ 2147483647 h 650"/>
                <a:gd name="T4" fmla="*/ 2147483647 w 1384"/>
                <a:gd name="T5" fmla="*/ 0 h 650"/>
                <a:gd name="T6" fmla="*/ 2147483647 w 1384"/>
                <a:gd name="T7" fmla="*/ 2147483647 h 650"/>
                <a:gd name="T8" fmla="*/ 2147483647 w 1384"/>
                <a:gd name="T9" fmla="*/ 2147483647 h 650"/>
                <a:gd name="T10" fmla="*/ 2147483647 w 1384"/>
                <a:gd name="T11" fmla="*/ 2147483647 h 650"/>
                <a:gd name="T12" fmla="*/ 2147483647 w 1384"/>
                <a:gd name="T13" fmla="*/ 2147483647 h 650"/>
                <a:gd name="T14" fmla="*/ 0 60000 65536"/>
                <a:gd name="T15" fmla="*/ 0 60000 65536"/>
                <a:gd name="T16" fmla="*/ 0 60000 65536"/>
                <a:gd name="T17" fmla="*/ 0 60000 65536"/>
                <a:gd name="T18" fmla="*/ 0 60000 65536"/>
                <a:gd name="T19" fmla="*/ 0 60000 65536"/>
                <a:gd name="T20" fmla="*/ 0 60000 65536"/>
                <a:gd name="T21" fmla="*/ 0 w 1384"/>
                <a:gd name="T22" fmla="*/ 0 h 650"/>
                <a:gd name="T23" fmla="*/ 1384 w 1384"/>
                <a:gd name="T24" fmla="*/ 650 h 65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84" h="650">
                  <a:moveTo>
                    <a:pt x="0" y="650"/>
                  </a:moveTo>
                  <a:lnTo>
                    <a:pt x="241" y="325"/>
                  </a:lnTo>
                  <a:lnTo>
                    <a:pt x="481" y="0"/>
                  </a:lnTo>
                  <a:lnTo>
                    <a:pt x="626" y="325"/>
                  </a:lnTo>
                  <a:lnTo>
                    <a:pt x="770" y="511"/>
                  </a:lnTo>
                  <a:lnTo>
                    <a:pt x="1011" y="650"/>
                  </a:lnTo>
                  <a:lnTo>
                    <a:pt x="1384" y="648"/>
                  </a:lnTo>
                </a:path>
              </a:pathLst>
            </a:custGeom>
            <a:ln>
              <a:headEnd type="none" w="sm" len="sm"/>
              <a:tailEnd type="none" w="sm" len="sm"/>
            </a:ln>
            <a:extLst/>
          </p:spPr>
          <p:style>
            <a:lnRef idx="3">
              <a:schemeClr val="accent4"/>
            </a:lnRef>
            <a:fillRef idx="0">
              <a:schemeClr val="accent4"/>
            </a:fillRef>
            <a:effectRef idx="2">
              <a:schemeClr val="accent4"/>
            </a:effectRef>
            <a:fontRef idx="minor">
              <a:schemeClr val="tx1"/>
            </a:fontRef>
          </p:style>
          <p:txBody>
            <a:bodyPr/>
            <a:lstStyle/>
            <a:p>
              <a:endParaRPr lang="en-US"/>
            </a:p>
          </p:txBody>
        </p:sp>
        <p:sp>
          <p:nvSpPr>
            <p:cNvPr id="187416" name="Freeform 24"/>
            <p:cNvSpPr>
              <a:spLocks/>
            </p:cNvSpPr>
            <p:nvPr/>
          </p:nvSpPr>
          <p:spPr bwMode="auto">
            <a:xfrm>
              <a:off x="4953000" y="5029200"/>
              <a:ext cx="2282825" cy="920750"/>
            </a:xfrm>
            <a:custGeom>
              <a:avLst/>
              <a:gdLst>
                <a:gd name="T0" fmla="*/ 0 w 1345"/>
                <a:gd name="T1" fmla="*/ 2147483647 h 673"/>
                <a:gd name="T2" fmla="*/ 2147483647 w 1345"/>
                <a:gd name="T3" fmla="*/ 2147483647 h 673"/>
                <a:gd name="T4" fmla="*/ 2147483647 w 1345"/>
                <a:gd name="T5" fmla="*/ 0 h 673"/>
                <a:gd name="T6" fmla="*/ 2147483647 w 1345"/>
                <a:gd name="T7" fmla="*/ 2147483647 h 673"/>
                <a:gd name="T8" fmla="*/ 2147483647 w 1345"/>
                <a:gd name="T9" fmla="*/ 2147483647 h 673"/>
                <a:gd name="T10" fmla="*/ 2147483647 w 1345"/>
                <a:gd name="T11" fmla="*/ 2147483647 h 673"/>
                <a:gd name="T12" fmla="*/ 2147483647 w 1345"/>
                <a:gd name="T13" fmla="*/ 2147483647 h 673"/>
                <a:gd name="T14" fmla="*/ 0 60000 65536"/>
                <a:gd name="T15" fmla="*/ 0 60000 65536"/>
                <a:gd name="T16" fmla="*/ 0 60000 65536"/>
                <a:gd name="T17" fmla="*/ 0 60000 65536"/>
                <a:gd name="T18" fmla="*/ 0 60000 65536"/>
                <a:gd name="T19" fmla="*/ 0 60000 65536"/>
                <a:gd name="T20" fmla="*/ 0 60000 65536"/>
                <a:gd name="T21" fmla="*/ 0 w 1345"/>
                <a:gd name="T22" fmla="*/ 0 h 673"/>
                <a:gd name="T23" fmla="*/ 1345 w 1345"/>
                <a:gd name="T24" fmla="*/ 673 h 6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45" h="673">
                  <a:moveTo>
                    <a:pt x="0" y="672"/>
                  </a:moveTo>
                  <a:lnTo>
                    <a:pt x="240" y="336"/>
                  </a:lnTo>
                  <a:lnTo>
                    <a:pt x="480" y="0"/>
                  </a:lnTo>
                  <a:lnTo>
                    <a:pt x="624" y="336"/>
                  </a:lnTo>
                  <a:lnTo>
                    <a:pt x="768" y="528"/>
                  </a:lnTo>
                  <a:lnTo>
                    <a:pt x="1008" y="672"/>
                  </a:lnTo>
                  <a:lnTo>
                    <a:pt x="1344" y="672"/>
                  </a:lnTo>
                </a:path>
              </a:pathLst>
            </a:custGeom>
            <a:ln>
              <a:headEnd type="none" w="sm" len="sm"/>
              <a:tailEnd type="none" w="sm" len="sm"/>
            </a:ln>
            <a:extLst/>
          </p:spPr>
          <p:style>
            <a:lnRef idx="3">
              <a:schemeClr val="accent4"/>
            </a:lnRef>
            <a:fillRef idx="0">
              <a:schemeClr val="accent4"/>
            </a:fillRef>
            <a:effectRef idx="2">
              <a:schemeClr val="accent4"/>
            </a:effectRef>
            <a:fontRef idx="minor">
              <a:schemeClr val="tx1"/>
            </a:fontRef>
          </p:style>
          <p:txBody>
            <a:bodyPr/>
            <a:lstStyle/>
            <a:p>
              <a:endParaRPr lang="en-US"/>
            </a:p>
          </p:txBody>
        </p:sp>
        <p:sp>
          <p:nvSpPr>
            <p:cNvPr id="187417" name="Freeform 25"/>
            <p:cNvSpPr>
              <a:spLocks/>
            </p:cNvSpPr>
            <p:nvPr/>
          </p:nvSpPr>
          <p:spPr bwMode="auto">
            <a:xfrm>
              <a:off x="4914900" y="3722688"/>
              <a:ext cx="2281238" cy="944562"/>
            </a:xfrm>
            <a:custGeom>
              <a:avLst/>
              <a:gdLst>
                <a:gd name="T0" fmla="*/ 0 w 1348"/>
                <a:gd name="T1" fmla="*/ 2147483647 h 573"/>
                <a:gd name="T2" fmla="*/ 2147483647 w 1348"/>
                <a:gd name="T3" fmla="*/ 2147483647 h 573"/>
                <a:gd name="T4" fmla="*/ 2147483647 w 1348"/>
                <a:gd name="T5" fmla="*/ 2147483647 h 573"/>
                <a:gd name="T6" fmla="*/ 2147483647 w 1348"/>
                <a:gd name="T7" fmla="*/ 2147483647 h 573"/>
                <a:gd name="T8" fmla="*/ 2147483647 w 1348"/>
                <a:gd name="T9" fmla="*/ 0 h 573"/>
                <a:gd name="T10" fmla="*/ 2147483647 w 1348"/>
                <a:gd name="T11" fmla="*/ 0 h 573"/>
                <a:gd name="T12" fmla="*/ 2147483647 w 1348"/>
                <a:gd name="T13" fmla="*/ 2147483647 h 573"/>
                <a:gd name="T14" fmla="*/ 2147483647 w 1348"/>
                <a:gd name="T15" fmla="*/ 2147483647 h 573"/>
                <a:gd name="T16" fmla="*/ 2147483647 w 1348"/>
                <a:gd name="T17" fmla="*/ 2147483647 h 573"/>
                <a:gd name="T18" fmla="*/ 2147483647 w 1348"/>
                <a:gd name="T19" fmla="*/ 2147483647 h 573"/>
                <a:gd name="T20" fmla="*/ 2147483647 w 1348"/>
                <a:gd name="T21" fmla="*/ 2147483647 h 5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48"/>
                <a:gd name="T34" fmla="*/ 0 h 573"/>
                <a:gd name="T35" fmla="*/ 1348 w 1348"/>
                <a:gd name="T36" fmla="*/ 573 h 5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48" h="573">
                  <a:moveTo>
                    <a:pt x="0" y="559"/>
                  </a:moveTo>
                  <a:lnTo>
                    <a:pt x="40" y="408"/>
                  </a:lnTo>
                  <a:lnTo>
                    <a:pt x="161" y="167"/>
                  </a:lnTo>
                  <a:lnTo>
                    <a:pt x="280" y="48"/>
                  </a:lnTo>
                  <a:lnTo>
                    <a:pt x="416" y="0"/>
                  </a:lnTo>
                  <a:lnTo>
                    <a:pt x="520" y="0"/>
                  </a:lnTo>
                  <a:lnTo>
                    <a:pt x="578" y="295"/>
                  </a:lnTo>
                  <a:lnTo>
                    <a:pt x="674" y="387"/>
                  </a:lnTo>
                  <a:lnTo>
                    <a:pt x="817" y="434"/>
                  </a:lnTo>
                  <a:lnTo>
                    <a:pt x="963" y="479"/>
                  </a:lnTo>
                  <a:lnTo>
                    <a:pt x="1348" y="573"/>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7418" name="Freeform 26"/>
            <p:cNvSpPr>
              <a:spLocks/>
            </p:cNvSpPr>
            <p:nvPr/>
          </p:nvSpPr>
          <p:spPr bwMode="auto">
            <a:xfrm>
              <a:off x="4668838" y="4670425"/>
              <a:ext cx="246062" cy="238125"/>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7419" name="Freeform 27"/>
            <p:cNvSpPr>
              <a:spLocks/>
            </p:cNvSpPr>
            <p:nvPr/>
          </p:nvSpPr>
          <p:spPr bwMode="auto">
            <a:xfrm>
              <a:off x="2286000" y="4648200"/>
              <a:ext cx="273050" cy="304800"/>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chemeClr val="tx1"/>
              </a:solidFill>
              <a:round/>
              <a:headEnd type="none" w="sm" len="sm"/>
              <a:tailEnd type="none" w="sm" len="sm"/>
            </a:ln>
          </p:spPr>
          <p:txBody>
            <a:bodyPr/>
            <a:lstStyle/>
            <a:p>
              <a:pPr>
                <a:defRPr/>
              </a:pPr>
              <a:endParaRPr lang="en-US" sz="2000">
                <a:latin typeface="+mn-lt"/>
                <a:ea typeface="+mn-ea"/>
              </a:endParaRPr>
            </a:p>
          </p:txBody>
        </p:sp>
        <p:sp>
          <p:nvSpPr>
            <p:cNvPr id="187421" name="Text Box 29"/>
            <p:cNvSpPr txBox="1">
              <a:spLocks noChangeArrowheads="1"/>
            </p:cNvSpPr>
            <p:nvPr/>
          </p:nvSpPr>
          <p:spPr bwMode="auto">
            <a:xfrm>
              <a:off x="1006475" y="2286000"/>
              <a:ext cx="706438" cy="708025"/>
            </a:xfrm>
            <a:prstGeom prst="rect">
              <a:avLst/>
            </a:prstGeom>
            <a:noFill/>
            <a:ln w="9525">
              <a:noFill/>
              <a:miter lim="800000"/>
              <a:headEnd/>
              <a:tailEnd/>
            </a:ln>
          </p:spPr>
          <p:txBody>
            <a:bodyPr wrap="none">
              <a:spAutoFit/>
            </a:bodyPr>
            <a:lstStyle/>
            <a:p>
              <a:pPr algn="ctr">
                <a:defRPr/>
              </a:pPr>
              <a:r>
                <a:rPr lang="en-US" sz="2000" dirty="0">
                  <a:solidFill>
                    <a:srgbClr val="FF0000"/>
                  </a:solidFill>
                  <a:latin typeface="+mn-lt"/>
                  <a:ea typeface="+mn-ea"/>
                  <a:cs typeface="Arial"/>
                </a:rPr>
                <a:t>Flow</a:t>
              </a:r>
            </a:p>
            <a:p>
              <a:pPr algn="ctr">
                <a:defRPr/>
              </a:pPr>
              <a:r>
                <a:rPr lang="en-US" sz="2000" dirty="0">
                  <a:solidFill>
                    <a:srgbClr val="FF0000"/>
                  </a:solidFill>
                  <a:latin typeface="+mn-lt"/>
                  <a:ea typeface="+mn-ea"/>
                  <a:cs typeface="Arial"/>
                </a:rPr>
                <a:t>L/</a:t>
              </a:r>
              <a:r>
                <a:rPr lang="en-US" sz="2000" dirty="0" err="1">
                  <a:solidFill>
                    <a:srgbClr val="FF0000"/>
                  </a:solidFill>
                  <a:latin typeface="+mn-lt"/>
                  <a:ea typeface="+mn-ea"/>
                  <a:cs typeface="Arial"/>
                </a:rPr>
                <a:t>m</a:t>
              </a:r>
              <a:endParaRPr lang="en-US" sz="2000" dirty="0">
                <a:solidFill>
                  <a:srgbClr val="FF0000"/>
                </a:solidFill>
                <a:latin typeface="+mn-lt"/>
                <a:ea typeface="+mn-ea"/>
                <a:cs typeface="Arial"/>
              </a:endParaRPr>
            </a:p>
          </p:txBody>
        </p:sp>
        <p:sp>
          <p:nvSpPr>
            <p:cNvPr id="187423" name="Text Box 31"/>
            <p:cNvSpPr txBox="1">
              <a:spLocks noChangeArrowheads="1"/>
            </p:cNvSpPr>
            <p:nvPr/>
          </p:nvSpPr>
          <p:spPr bwMode="auto">
            <a:xfrm>
              <a:off x="709613" y="3886200"/>
              <a:ext cx="1149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lgn="ctr" eaLnBrk="1" hangingPunct="1"/>
              <a:r>
                <a:rPr lang="en-US" sz="2000">
                  <a:latin typeface="Tahoma" pitchFamily="34" charset="0"/>
                  <a:cs typeface="Arial" pitchFamily="34" charset="0"/>
                </a:rPr>
                <a:t>Pressure</a:t>
              </a:r>
            </a:p>
            <a:p>
              <a:pPr algn="ctr" eaLnBrk="1" hangingPunct="1"/>
              <a:r>
                <a:rPr lang="en-US" sz="2000">
                  <a:latin typeface="Tahoma" pitchFamily="34" charset="0"/>
                  <a:cs typeface="Arial" pitchFamily="34" charset="0"/>
                </a:rPr>
                <a:t>cm H</a:t>
              </a:r>
              <a:r>
                <a:rPr lang="en-US" sz="2000" baseline="-25000">
                  <a:latin typeface="Tahoma" pitchFamily="34" charset="0"/>
                  <a:cs typeface="Arial" pitchFamily="34" charset="0"/>
                </a:rPr>
                <a:t>2</a:t>
              </a:r>
              <a:r>
                <a:rPr lang="en-US" sz="2000">
                  <a:latin typeface="Tahoma" pitchFamily="34" charset="0"/>
                  <a:cs typeface="Arial" pitchFamily="34" charset="0"/>
                </a:rPr>
                <a:t>O</a:t>
              </a:r>
            </a:p>
          </p:txBody>
        </p:sp>
        <p:sp>
          <p:nvSpPr>
            <p:cNvPr id="187425" name="Text Box 33"/>
            <p:cNvSpPr txBox="1">
              <a:spLocks noChangeArrowheads="1"/>
            </p:cNvSpPr>
            <p:nvPr/>
          </p:nvSpPr>
          <p:spPr bwMode="auto">
            <a:xfrm>
              <a:off x="814388" y="5257800"/>
              <a:ext cx="1016000" cy="708025"/>
            </a:xfrm>
            <a:prstGeom prst="rect">
              <a:avLst/>
            </a:prstGeom>
            <a:noFill/>
            <a:ln w="9525">
              <a:noFill/>
              <a:miter lim="800000"/>
              <a:headEnd/>
              <a:tailEnd/>
            </a:ln>
          </p:spPr>
          <p:txBody>
            <a:bodyPr wrap="none">
              <a:spAutoFit/>
            </a:bodyPr>
            <a:lstStyle/>
            <a:p>
              <a:pPr algn="ctr">
                <a:defRPr/>
              </a:pPr>
              <a:r>
                <a:rPr lang="en-US" sz="2000" dirty="0">
                  <a:latin typeface="+mn-lt"/>
                  <a:ea typeface="+mn-ea"/>
                  <a:cs typeface="Arial"/>
                </a:rPr>
                <a:t>Volume</a:t>
              </a:r>
            </a:p>
            <a:p>
              <a:pPr algn="ctr">
                <a:defRPr/>
              </a:pPr>
              <a:r>
                <a:rPr lang="en-US" sz="2000" dirty="0">
                  <a:latin typeface="+mn-lt"/>
                  <a:ea typeface="+mn-ea"/>
                  <a:cs typeface="Arial"/>
                </a:rPr>
                <a:t>mL</a:t>
              </a:r>
            </a:p>
          </p:txBody>
        </p:sp>
        <p:sp>
          <p:nvSpPr>
            <p:cNvPr id="187426" name="Line 34"/>
            <p:cNvSpPr>
              <a:spLocks noChangeShapeType="1"/>
            </p:cNvSpPr>
            <p:nvPr/>
          </p:nvSpPr>
          <p:spPr bwMode="auto">
            <a:xfrm>
              <a:off x="2133600" y="5029200"/>
              <a:ext cx="5791200" cy="0"/>
            </a:xfrm>
            <a:prstGeom prst="line">
              <a:avLst/>
            </a:prstGeom>
            <a:noFill/>
            <a:ln w="9525">
              <a:solidFill>
                <a:srgbClr val="FFFF66"/>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7428" name="Rectangle 36"/>
            <p:cNvSpPr>
              <a:spLocks noChangeArrowheads="1"/>
            </p:cNvSpPr>
            <p:nvPr/>
          </p:nvSpPr>
          <p:spPr bwMode="auto">
            <a:xfrm>
              <a:off x="7086600" y="5029200"/>
              <a:ext cx="2057400" cy="739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eaLnBrk="0" hangingPunct="0"/>
              <a:r>
                <a:rPr lang="en-US" sz="1800" b="1" dirty="0">
                  <a:latin typeface="Century Gothic" pitchFamily="34" charset="0"/>
                </a:rPr>
                <a:t>Preset V</a:t>
              </a:r>
              <a:r>
                <a:rPr lang="en-US" sz="1800" b="1" baseline="-25000" dirty="0">
                  <a:latin typeface="Century Gothic" pitchFamily="34" charset="0"/>
                </a:rPr>
                <a:t>T</a:t>
              </a:r>
            </a:p>
            <a:p>
              <a:pPr eaLnBrk="0" hangingPunct="0"/>
              <a:r>
                <a:rPr lang="en-US" sz="2400" b="1" baseline="-25000" dirty="0">
                  <a:latin typeface="Century Gothic" pitchFamily="34" charset="0"/>
                </a:rPr>
                <a:t>Volume Cycling</a:t>
              </a:r>
              <a:endParaRPr lang="en-US" b="1" dirty="0">
                <a:latin typeface="Century Gothic" pitchFamily="34" charset="0"/>
              </a:endParaRPr>
            </a:p>
          </p:txBody>
        </p:sp>
        <p:sp>
          <p:nvSpPr>
            <p:cNvPr id="187429" name="Text Box 37"/>
            <p:cNvSpPr txBox="1">
              <a:spLocks noChangeArrowheads="1"/>
            </p:cNvSpPr>
            <p:nvPr/>
          </p:nvSpPr>
          <p:spPr bwMode="auto">
            <a:xfrm>
              <a:off x="381000" y="1219200"/>
              <a:ext cx="8524875" cy="461963"/>
            </a:xfrm>
            <a:prstGeom prst="rect">
              <a:avLst/>
            </a:prstGeom>
            <a:noFill/>
            <a:ln w="38100">
              <a:solidFill>
                <a:srgbClr val="66FF33"/>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eaLnBrk="1" hangingPunct="1"/>
              <a:r>
                <a:rPr lang="en-US" sz="2400" b="1" dirty="0">
                  <a:solidFill>
                    <a:schemeClr val="tx2"/>
                  </a:solidFill>
                  <a:latin typeface="Arial" pitchFamily="34" charset="0"/>
                  <a:cs typeface="Arial" pitchFamily="34" charset="0"/>
                </a:rPr>
                <a:t>Patient triggered, Flow limited, Volume cycled Ventilation </a:t>
              </a:r>
            </a:p>
          </p:txBody>
        </p:sp>
        <p:sp>
          <p:nvSpPr>
            <p:cNvPr id="187430" name="Freeform 38"/>
            <p:cNvSpPr>
              <a:spLocks/>
            </p:cNvSpPr>
            <p:nvPr/>
          </p:nvSpPr>
          <p:spPr bwMode="auto">
            <a:xfrm>
              <a:off x="4816475" y="2057400"/>
              <a:ext cx="974725" cy="766763"/>
            </a:xfrm>
            <a:custGeom>
              <a:avLst/>
              <a:gdLst>
                <a:gd name="T0" fmla="*/ 0 w 481"/>
                <a:gd name="T1" fmla="*/ 2147483647 h 481"/>
                <a:gd name="T2" fmla="*/ 2147483647 w 481"/>
                <a:gd name="T3" fmla="*/ 2147483647 h 481"/>
                <a:gd name="T4" fmla="*/ 0 w 481"/>
                <a:gd name="T5" fmla="*/ 2147483647 h 481"/>
                <a:gd name="T6" fmla="*/ 2147483647 w 481"/>
                <a:gd name="T7" fmla="*/ 2147483647 h 481"/>
                <a:gd name="T8" fmla="*/ 2147483647 w 481"/>
                <a:gd name="T9" fmla="*/ 0 h 481"/>
                <a:gd name="T10" fmla="*/ 2147483647 w 481"/>
                <a:gd name="T11" fmla="*/ 0 h 481"/>
                <a:gd name="T12" fmla="*/ 2147483647 w 481"/>
                <a:gd name="T13" fmla="*/ 2147483647 h 481"/>
                <a:gd name="T14" fmla="*/ 0 60000 65536"/>
                <a:gd name="T15" fmla="*/ 0 60000 65536"/>
                <a:gd name="T16" fmla="*/ 0 60000 65536"/>
                <a:gd name="T17" fmla="*/ 0 60000 65536"/>
                <a:gd name="T18" fmla="*/ 0 60000 65536"/>
                <a:gd name="T19" fmla="*/ 0 60000 65536"/>
                <a:gd name="T20" fmla="*/ 0 60000 65536"/>
                <a:gd name="T21" fmla="*/ 0 w 481"/>
                <a:gd name="T22" fmla="*/ 0 h 481"/>
                <a:gd name="T23" fmla="*/ 481 w 481"/>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1" h="481">
                  <a:moveTo>
                    <a:pt x="0" y="458"/>
                  </a:moveTo>
                  <a:lnTo>
                    <a:pt x="16" y="471"/>
                  </a:lnTo>
                  <a:lnTo>
                    <a:pt x="0" y="480"/>
                  </a:lnTo>
                  <a:lnTo>
                    <a:pt x="96" y="21"/>
                  </a:lnTo>
                  <a:lnTo>
                    <a:pt x="96" y="0"/>
                  </a:lnTo>
                  <a:lnTo>
                    <a:pt x="480" y="0"/>
                  </a:lnTo>
                  <a:lnTo>
                    <a:pt x="480" y="48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1686664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Group 2"/>
          <p:cNvGrpSpPr/>
          <p:nvPr/>
        </p:nvGrpSpPr>
        <p:grpSpPr>
          <a:xfrm>
            <a:off x="533400" y="1219200"/>
            <a:ext cx="8315325" cy="5486400"/>
            <a:chOff x="533400" y="1219200"/>
            <a:chExt cx="8315325" cy="5486400"/>
          </a:xfrm>
        </p:grpSpPr>
        <p:sp>
          <p:nvSpPr>
            <p:cNvPr id="56322" name="Oval 2"/>
            <p:cNvSpPr>
              <a:spLocks noChangeArrowheads="1"/>
            </p:cNvSpPr>
            <p:nvPr/>
          </p:nvSpPr>
          <p:spPr bwMode="auto">
            <a:xfrm>
              <a:off x="5105400" y="4860925"/>
              <a:ext cx="533400" cy="457200"/>
            </a:xfrm>
            <a:prstGeom prst="ellipse">
              <a:avLst/>
            </a:prstGeom>
            <a:solidFill>
              <a:srgbClr val="FF0066">
                <a:alpha val="50195"/>
              </a:srgbClr>
            </a:solidFill>
            <a:ln w="12700" cap="sq">
              <a:solidFill>
                <a:schemeClr val="tx1"/>
              </a:solidFill>
              <a:round/>
              <a:headEnd type="none" w="sm" len="sm"/>
              <a:tailEnd type="none" w="sm" len="sm"/>
            </a:ln>
          </p:spPr>
          <p:txBody>
            <a:bodyPr wrap="none" anchor="ctr"/>
            <a:lstStyle/>
            <a:p>
              <a:endParaRPr lang="en-US"/>
            </a:p>
          </p:txBody>
        </p:sp>
        <p:sp>
          <p:nvSpPr>
            <p:cNvPr id="56323" name="Oval 3"/>
            <p:cNvSpPr>
              <a:spLocks noChangeArrowheads="1"/>
            </p:cNvSpPr>
            <p:nvPr/>
          </p:nvSpPr>
          <p:spPr bwMode="auto">
            <a:xfrm>
              <a:off x="2743200" y="4860925"/>
              <a:ext cx="533400" cy="457200"/>
            </a:xfrm>
            <a:prstGeom prst="ellipse">
              <a:avLst/>
            </a:prstGeom>
            <a:solidFill>
              <a:srgbClr val="FF0066">
                <a:alpha val="50195"/>
              </a:srgbClr>
            </a:solidFill>
            <a:ln w="12700" cap="sq">
              <a:solidFill>
                <a:schemeClr val="tx1"/>
              </a:solidFill>
              <a:round/>
              <a:headEnd type="none" w="sm" len="sm"/>
              <a:tailEnd type="none" w="sm" len="sm"/>
            </a:ln>
          </p:spPr>
          <p:txBody>
            <a:bodyPr wrap="none" anchor="ctr"/>
            <a:lstStyle/>
            <a:p>
              <a:endParaRPr lang="en-US"/>
            </a:p>
          </p:txBody>
        </p:sp>
        <p:grpSp>
          <p:nvGrpSpPr>
            <p:cNvPr id="2" name="Group 37"/>
            <p:cNvGrpSpPr>
              <a:grpSpLocks/>
            </p:cNvGrpSpPr>
            <p:nvPr/>
          </p:nvGrpSpPr>
          <p:grpSpPr bwMode="auto">
            <a:xfrm>
              <a:off x="838200" y="2451100"/>
              <a:ext cx="1295400" cy="3781425"/>
              <a:chOff x="288" y="1410"/>
              <a:chExt cx="816" cy="2382"/>
            </a:xfrm>
          </p:grpSpPr>
          <p:sp>
            <p:nvSpPr>
              <p:cNvPr id="68636" name="Rectangle 6"/>
              <p:cNvSpPr>
                <a:spLocks noChangeArrowheads="1"/>
              </p:cNvSpPr>
              <p:nvPr/>
            </p:nvSpPr>
            <p:spPr bwMode="auto">
              <a:xfrm>
                <a:off x="288" y="2370"/>
                <a:ext cx="8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algn="ctr" eaLnBrk="0" hangingPunct="0"/>
                <a:r>
                  <a:rPr lang="en-US" b="1" dirty="0">
                    <a:latin typeface="Abadi MT Condensed Light" charset="0"/>
                  </a:rPr>
                  <a:t>Pressure</a:t>
                </a:r>
              </a:p>
            </p:txBody>
          </p:sp>
          <p:grpSp>
            <p:nvGrpSpPr>
              <p:cNvPr id="68637" name="Group 36"/>
              <p:cNvGrpSpPr>
                <a:grpSpLocks/>
              </p:cNvGrpSpPr>
              <p:nvPr/>
            </p:nvGrpSpPr>
            <p:grpSpPr bwMode="auto">
              <a:xfrm>
                <a:off x="336" y="1410"/>
                <a:ext cx="720" cy="2382"/>
                <a:chOff x="336" y="1410"/>
                <a:chExt cx="720" cy="2382"/>
              </a:xfrm>
            </p:grpSpPr>
            <p:sp>
              <p:nvSpPr>
                <p:cNvPr id="68638" name="Rectangle 8"/>
                <p:cNvSpPr>
                  <a:spLocks noChangeArrowheads="1"/>
                </p:cNvSpPr>
                <p:nvPr/>
              </p:nvSpPr>
              <p:spPr bwMode="auto">
                <a:xfrm>
                  <a:off x="422" y="1410"/>
                  <a:ext cx="4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rgbClr val="FF5050"/>
                      </a:solidFill>
                      <a:latin typeface="Abadi MT Condensed Light" charset="0"/>
                    </a:rPr>
                    <a:t>Flow</a:t>
                  </a:r>
                </a:p>
              </p:txBody>
            </p:sp>
            <p:sp>
              <p:nvSpPr>
                <p:cNvPr id="68639" name="Rectangle 9"/>
                <p:cNvSpPr>
                  <a:spLocks noChangeArrowheads="1"/>
                </p:cNvSpPr>
                <p:nvPr/>
              </p:nvSpPr>
              <p:spPr bwMode="auto">
                <a:xfrm>
                  <a:off x="384" y="3369"/>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chemeClr val="accent2"/>
                      </a:solidFill>
                      <a:latin typeface="Abadi MT Condensed Light" charset="0"/>
                    </a:rPr>
                    <a:t>Volume</a:t>
                  </a:r>
                </a:p>
              </p:txBody>
            </p:sp>
            <p:sp>
              <p:nvSpPr>
                <p:cNvPr id="68640" name="Text Box 10"/>
                <p:cNvSpPr txBox="1">
                  <a:spLocks noChangeArrowheads="1"/>
                </p:cNvSpPr>
                <p:nvPr/>
              </p:nvSpPr>
              <p:spPr bwMode="auto">
                <a:xfrm>
                  <a:off x="432" y="1650"/>
                  <a:ext cx="5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(L/min)</a:t>
                  </a:r>
                </a:p>
              </p:txBody>
            </p:sp>
            <p:sp>
              <p:nvSpPr>
                <p:cNvPr id="68641" name="Text Box 11"/>
                <p:cNvSpPr txBox="1">
                  <a:spLocks noChangeArrowheads="1"/>
                </p:cNvSpPr>
                <p:nvPr/>
              </p:nvSpPr>
              <p:spPr bwMode="auto">
                <a:xfrm>
                  <a:off x="336" y="2610"/>
                  <a:ext cx="7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(cm H</a:t>
                  </a:r>
                  <a:r>
                    <a:rPr lang="en-US" sz="1800" baseline="-25000">
                      <a:latin typeface="Tahoma" pitchFamily="34" charset="0"/>
                    </a:rPr>
                    <a:t>2</a:t>
                  </a:r>
                  <a:r>
                    <a:rPr lang="en-US" sz="1800">
                      <a:latin typeface="Tahoma" pitchFamily="34" charset="0"/>
                    </a:rPr>
                    <a:t>O)</a:t>
                  </a:r>
                </a:p>
              </p:txBody>
            </p:sp>
            <p:sp>
              <p:nvSpPr>
                <p:cNvPr id="68642" name="Text Box 12"/>
                <p:cNvSpPr txBox="1">
                  <a:spLocks noChangeArrowheads="1"/>
                </p:cNvSpPr>
                <p:nvPr/>
              </p:nvSpPr>
              <p:spPr bwMode="auto">
                <a:xfrm>
                  <a:off x="528" y="3561"/>
                  <a:ext cx="3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(ml)</a:t>
                  </a:r>
                </a:p>
              </p:txBody>
            </p:sp>
          </p:grpSp>
        </p:grpSp>
        <p:sp>
          <p:nvSpPr>
            <p:cNvPr id="56334" name="Rectangle 14"/>
            <p:cNvSpPr>
              <a:spLocks noChangeArrowheads="1"/>
            </p:cNvSpPr>
            <p:nvPr/>
          </p:nvSpPr>
          <p:spPr bwMode="auto">
            <a:xfrm>
              <a:off x="4114800" y="3886200"/>
              <a:ext cx="1350963" cy="346075"/>
            </a:xfrm>
            <a:prstGeom prst="rect">
              <a:avLst/>
            </a:prstGeom>
            <a:solidFill>
              <a:srgbClr val="FFFF00"/>
            </a:solidFill>
            <a:ln w="9525">
              <a:solidFill>
                <a:srgbClr val="FF9933"/>
              </a:solidFill>
              <a:miter lim="800000"/>
              <a:headEnd/>
              <a:tailEnd/>
            </a:ln>
            <a:effectLst/>
          </p:spPr>
          <p:txBody>
            <a:bodyPr lIns="92075" tIns="46038" rIns="92075" bIns="46038">
              <a:spAutoFit/>
            </a:bodyPr>
            <a:lstStyle/>
            <a:p>
              <a:pPr eaLnBrk="0" hangingPunct="0">
                <a:defRPr/>
              </a:pPr>
              <a:r>
                <a:rPr lang="en-US" sz="1600" b="1">
                  <a:solidFill>
                    <a:srgbClr val="000000"/>
                  </a:solidFill>
                  <a:latin typeface="Century Gothic" charset="0"/>
                  <a:ea typeface="ＭＳ Ｐゴシック" charset="0"/>
                  <a:cs typeface="ＭＳ Ｐゴシック" charset="0"/>
                </a:rPr>
                <a:t>Set PC level</a:t>
              </a:r>
              <a:endParaRPr lang="en-US" sz="1400" b="1">
                <a:solidFill>
                  <a:srgbClr val="000000"/>
                </a:solidFill>
                <a:effectLst>
                  <a:outerShdw blurRad="38100" dist="38100" dir="2700000" algn="tl">
                    <a:srgbClr val="FFFFFF"/>
                  </a:outerShdw>
                </a:effectLst>
                <a:latin typeface="Century Gothic" charset="0"/>
                <a:ea typeface="ＭＳ Ｐゴシック" charset="0"/>
                <a:cs typeface="ＭＳ Ｐゴシック" charset="0"/>
              </a:endParaRPr>
            </a:p>
          </p:txBody>
        </p:sp>
        <p:sp>
          <p:nvSpPr>
            <p:cNvPr id="56336" name="Line 16"/>
            <p:cNvSpPr>
              <a:spLocks noChangeShapeType="1"/>
            </p:cNvSpPr>
            <p:nvPr/>
          </p:nvSpPr>
          <p:spPr bwMode="auto">
            <a:xfrm>
              <a:off x="2362200" y="1736725"/>
              <a:ext cx="0" cy="457200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337" name="Line 17"/>
            <p:cNvSpPr>
              <a:spLocks noChangeShapeType="1"/>
            </p:cNvSpPr>
            <p:nvPr/>
          </p:nvSpPr>
          <p:spPr bwMode="auto">
            <a:xfrm>
              <a:off x="2362200" y="3184525"/>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338" name="Line 18"/>
            <p:cNvSpPr>
              <a:spLocks noChangeShapeType="1"/>
            </p:cNvSpPr>
            <p:nvPr/>
          </p:nvSpPr>
          <p:spPr bwMode="auto">
            <a:xfrm>
              <a:off x="2362200" y="5013325"/>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339" name="Line 19"/>
            <p:cNvSpPr>
              <a:spLocks noChangeShapeType="1"/>
            </p:cNvSpPr>
            <p:nvPr/>
          </p:nvSpPr>
          <p:spPr bwMode="auto">
            <a:xfrm>
              <a:off x="2362200" y="6308725"/>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6340" name="Text Box 20"/>
            <p:cNvSpPr txBox="1">
              <a:spLocks noChangeArrowheads="1"/>
            </p:cNvSpPr>
            <p:nvPr/>
          </p:nvSpPr>
          <p:spPr bwMode="auto">
            <a:xfrm>
              <a:off x="5257800" y="6308725"/>
              <a:ext cx="1092200" cy="396875"/>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defRPr/>
              </a:pPr>
              <a:r>
                <a:rPr lang="en-US" sz="2000" b="1" smtClean="0">
                  <a:effectLst>
                    <a:outerShdw blurRad="38100" dist="38100" dir="2700000" algn="tl">
                      <a:srgbClr val="000066"/>
                    </a:outerShdw>
                  </a:effectLst>
                  <a:latin typeface="Abadi MT Condensed Light" charset="0"/>
                </a:rPr>
                <a:t>Time (sec)</a:t>
              </a:r>
            </a:p>
          </p:txBody>
        </p:sp>
        <p:sp>
          <p:nvSpPr>
            <p:cNvPr id="56343" name="Freeform 23"/>
            <p:cNvSpPr>
              <a:spLocks/>
            </p:cNvSpPr>
            <p:nvPr/>
          </p:nvSpPr>
          <p:spPr bwMode="auto">
            <a:xfrm>
              <a:off x="3124200" y="4270375"/>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4" name="Freeform 24"/>
            <p:cNvSpPr>
              <a:spLocks/>
            </p:cNvSpPr>
            <p:nvPr/>
          </p:nvSpPr>
          <p:spPr bwMode="auto">
            <a:xfrm>
              <a:off x="3136900" y="2193925"/>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5" name="Freeform 25"/>
            <p:cNvSpPr>
              <a:spLocks/>
            </p:cNvSpPr>
            <p:nvPr/>
          </p:nvSpPr>
          <p:spPr bwMode="auto">
            <a:xfrm>
              <a:off x="3886200" y="3182938"/>
              <a:ext cx="1587500" cy="687387"/>
            </a:xfrm>
            <a:custGeom>
              <a:avLst/>
              <a:gdLst>
                <a:gd name="T0" fmla="*/ 0 w 1000"/>
                <a:gd name="T1" fmla="*/ 2147483647 h 433"/>
                <a:gd name="T2" fmla="*/ 0 w 1000"/>
                <a:gd name="T3" fmla="*/ 2147483647 h 433"/>
                <a:gd name="T4" fmla="*/ 2147483647 w 1000"/>
                <a:gd name="T5" fmla="*/ 2147483647 h 433"/>
                <a:gd name="T6" fmla="*/ 2147483647 w 1000"/>
                <a:gd name="T7" fmla="*/ 2147483647 h 433"/>
                <a:gd name="T8" fmla="*/ 2147483647 w 1000"/>
                <a:gd name="T9" fmla="*/ 2147483647 h 433"/>
                <a:gd name="T10" fmla="*/ 2147483647 w 1000"/>
                <a:gd name="T11" fmla="*/ 2147483647 h 433"/>
                <a:gd name="T12" fmla="*/ 2147483647 w 1000"/>
                <a:gd name="T13" fmla="*/ 2147483647 h 433"/>
                <a:gd name="T14" fmla="*/ 2147483647 w 1000"/>
                <a:gd name="T15" fmla="*/ 0 h 433"/>
                <a:gd name="T16" fmla="*/ 2147483647 w 100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0"/>
                <a:gd name="T28" fmla="*/ 0 h 433"/>
                <a:gd name="T29" fmla="*/ 1000 w 100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0" h="433">
                  <a:moveTo>
                    <a:pt x="0" y="17"/>
                  </a:moveTo>
                  <a:lnTo>
                    <a:pt x="0" y="433"/>
                  </a:lnTo>
                  <a:lnTo>
                    <a:pt x="80" y="389"/>
                  </a:lnTo>
                  <a:lnTo>
                    <a:pt x="140" y="345"/>
                  </a:lnTo>
                  <a:lnTo>
                    <a:pt x="192" y="273"/>
                  </a:lnTo>
                  <a:lnTo>
                    <a:pt x="252" y="153"/>
                  </a:lnTo>
                  <a:lnTo>
                    <a:pt x="296" y="57"/>
                  </a:lnTo>
                  <a:lnTo>
                    <a:pt x="327" y="0"/>
                  </a:lnTo>
                  <a:lnTo>
                    <a:pt x="100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8" name="Freeform 28"/>
            <p:cNvSpPr>
              <a:spLocks/>
            </p:cNvSpPr>
            <p:nvPr/>
          </p:nvSpPr>
          <p:spPr bwMode="auto">
            <a:xfrm>
              <a:off x="5486400" y="4270375"/>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49" name="Freeform 29"/>
            <p:cNvSpPr>
              <a:spLocks/>
            </p:cNvSpPr>
            <p:nvPr/>
          </p:nvSpPr>
          <p:spPr bwMode="auto">
            <a:xfrm>
              <a:off x="5499100" y="2193925"/>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50" name="Freeform 30"/>
            <p:cNvSpPr>
              <a:spLocks/>
            </p:cNvSpPr>
            <p:nvPr/>
          </p:nvSpPr>
          <p:spPr bwMode="auto">
            <a:xfrm>
              <a:off x="6248400" y="3182938"/>
              <a:ext cx="1333500" cy="687387"/>
            </a:xfrm>
            <a:custGeom>
              <a:avLst/>
              <a:gdLst>
                <a:gd name="T0" fmla="*/ 0 w 840"/>
                <a:gd name="T1" fmla="*/ 2147483647 h 433"/>
                <a:gd name="T2" fmla="*/ 0 w 840"/>
                <a:gd name="T3" fmla="*/ 2147483647 h 433"/>
                <a:gd name="T4" fmla="*/ 2147483647 w 840"/>
                <a:gd name="T5" fmla="*/ 2147483647 h 433"/>
                <a:gd name="T6" fmla="*/ 2147483647 w 840"/>
                <a:gd name="T7" fmla="*/ 2147483647 h 433"/>
                <a:gd name="T8" fmla="*/ 2147483647 w 840"/>
                <a:gd name="T9" fmla="*/ 2147483647 h 433"/>
                <a:gd name="T10" fmla="*/ 2147483647 w 840"/>
                <a:gd name="T11" fmla="*/ 2147483647 h 433"/>
                <a:gd name="T12" fmla="*/ 2147483647 w 840"/>
                <a:gd name="T13" fmla="*/ 2147483647 h 433"/>
                <a:gd name="T14" fmla="*/ 2147483647 w 840"/>
                <a:gd name="T15" fmla="*/ 0 h 433"/>
                <a:gd name="T16" fmla="*/ 2147483647 w 84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0"/>
                <a:gd name="T28" fmla="*/ 0 h 433"/>
                <a:gd name="T29" fmla="*/ 840 w 84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0" h="433">
                  <a:moveTo>
                    <a:pt x="0" y="17"/>
                  </a:moveTo>
                  <a:lnTo>
                    <a:pt x="0" y="433"/>
                  </a:lnTo>
                  <a:lnTo>
                    <a:pt x="80" y="389"/>
                  </a:lnTo>
                  <a:lnTo>
                    <a:pt x="140" y="345"/>
                  </a:lnTo>
                  <a:lnTo>
                    <a:pt x="192" y="273"/>
                  </a:lnTo>
                  <a:lnTo>
                    <a:pt x="252" y="153"/>
                  </a:lnTo>
                  <a:lnTo>
                    <a:pt x="296" y="57"/>
                  </a:lnTo>
                  <a:lnTo>
                    <a:pt x="327" y="0"/>
                  </a:lnTo>
                  <a:lnTo>
                    <a:pt x="84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51" name="Freeform 31"/>
            <p:cNvSpPr>
              <a:spLocks/>
            </p:cNvSpPr>
            <p:nvPr/>
          </p:nvSpPr>
          <p:spPr bwMode="auto">
            <a:xfrm>
              <a:off x="5257800" y="5013325"/>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52" name="Freeform 32"/>
            <p:cNvSpPr>
              <a:spLocks/>
            </p:cNvSpPr>
            <p:nvPr/>
          </p:nvSpPr>
          <p:spPr bwMode="auto">
            <a:xfrm>
              <a:off x="2895600" y="5013325"/>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4" name="Group 33"/>
            <p:cNvGrpSpPr>
              <a:grpSpLocks/>
            </p:cNvGrpSpPr>
            <p:nvPr/>
          </p:nvGrpSpPr>
          <p:grpSpPr bwMode="auto">
            <a:xfrm>
              <a:off x="3886200" y="2184400"/>
              <a:ext cx="1455738" cy="1000125"/>
              <a:chOff x="2880" y="1242"/>
              <a:chExt cx="917" cy="630"/>
            </a:xfrm>
          </p:grpSpPr>
          <p:sp>
            <p:nvSpPr>
              <p:cNvPr id="56354" name="Rectangle 34"/>
              <p:cNvSpPr>
                <a:spLocks noChangeArrowheads="1"/>
              </p:cNvSpPr>
              <p:nvPr/>
            </p:nvSpPr>
            <p:spPr bwMode="auto">
              <a:xfrm>
                <a:off x="2880" y="1242"/>
                <a:ext cx="917" cy="218"/>
              </a:xfrm>
              <a:prstGeom prst="rect">
                <a:avLst/>
              </a:prstGeom>
              <a:solidFill>
                <a:srgbClr val="FFFF00"/>
              </a:solidFill>
              <a:ln w="9525">
                <a:solidFill>
                  <a:srgbClr val="FF9933"/>
                </a:solidFill>
                <a:miter lim="800000"/>
                <a:headEnd/>
                <a:tailEnd/>
              </a:ln>
              <a:effectLst/>
            </p:spPr>
            <p:txBody>
              <a:bodyPr wrap="none" lIns="92075" tIns="46038" rIns="92075" bIns="46038">
                <a:spAutoFit/>
              </a:bodyPr>
              <a:lstStyle/>
              <a:p>
                <a:pPr eaLnBrk="0" hangingPunct="0">
                  <a:defRPr/>
                </a:pPr>
                <a:r>
                  <a:rPr lang="en-US" sz="1600" b="1">
                    <a:solidFill>
                      <a:srgbClr val="000000"/>
                    </a:solidFill>
                    <a:latin typeface="Century Gothic" charset="0"/>
                    <a:ea typeface="ＭＳ Ｐゴシック" charset="0"/>
                    <a:cs typeface="ＭＳ Ｐゴシック" charset="0"/>
                  </a:rPr>
                  <a:t>Time-Cycled</a:t>
                </a:r>
                <a:endParaRPr lang="en-US" sz="1400" b="1">
                  <a:solidFill>
                    <a:srgbClr val="000000"/>
                  </a:solidFill>
                  <a:effectLst>
                    <a:outerShdw blurRad="38100" dist="38100" dir="2700000" algn="tl">
                      <a:srgbClr val="FFFFFF"/>
                    </a:outerShdw>
                  </a:effectLst>
                  <a:latin typeface="Century Gothic" charset="0"/>
                  <a:ea typeface="ＭＳ Ｐゴシック" charset="0"/>
                  <a:cs typeface="ＭＳ Ｐゴシック" charset="0"/>
                </a:endParaRPr>
              </a:p>
            </p:txBody>
          </p:sp>
          <p:sp>
            <p:nvSpPr>
              <p:cNvPr id="68635" name="Line 35"/>
              <p:cNvSpPr>
                <a:spLocks noChangeShapeType="1"/>
              </p:cNvSpPr>
              <p:nvPr/>
            </p:nvSpPr>
            <p:spPr bwMode="auto">
              <a:xfrm flipH="1">
                <a:off x="2880" y="1440"/>
                <a:ext cx="336" cy="432"/>
              </a:xfrm>
              <a:prstGeom prst="line">
                <a:avLst/>
              </a:prstGeom>
              <a:noFill/>
              <a:ln w="38100" cap="rnd">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6358" name="Text Box 38"/>
            <p:cNvSpPr txBox="1">
              <a:spLocks noChangeArrowheads="1"/>
            </p:cNvSpPr>
            <p:nvPr/>
          </p:nvSpPr>
          <p:spPr bwMode="auto">
            <a:xfrm>
              <a:off x="533400" y="1219200"/>
              <a:ext cx="8315325" cy="476250"/>
            </a:xfrm>
            <a:prstGeom prst="rect">
              <a:avLst/>
            </a:prstGeom>
            <a:noFill/>
            <a:ln w="19050">
              <a:solidFill>
                <a:srgbClr val="FFFF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eaLnBrk="1" hangingPunct="1"/>
              <a:r>
                <a:rPr lang="en-US" sz="2400" b="1">
                  <a:solidFill>
                    <a:schemeClr val="tx2"/>
                  </a:solidFill>
                </a:rPr>
                <a:t>Patient Triggered, Pressure Limited, Time Cycled Ventilation </a:t>
              </a:r>
            </a:p>
          </p:txBody>
        </p:sp>
        <p:sp>
          <p:nvSpPr>
            <p:cNvPr id="56359" name="Line 39"/>
            <p:cNvSpPr>
              <a:spLocks noChangeShapeType="1"/>
            </p:cNvSpPr>
            <p:nvPr/>
          </p:nvSpPr>
          <p:spPr bwMode="auto">
            <a:xfrm flipH="1">
              <a:off x="3505200" y="4038600"/>
              <a:ext cx="609600" cy="152400"/>
            </a:xfrm>
            <a:prstGeom prst="line">
              <a:avLst/>
            </a:prstGeom>
            <a:noFill/>
            <a:ln w="28575">
              <a:solidFill>
                <a:srgbClr val="FFFF66"/>
              </a:solidFill>
              <a:round/>
              <a:headEnd/>
              <a:tailEnd type="triangle" w="lg" len="med"/>
            </a:ln>
            <a:extLst>
              <a:ext uri="{909E8E84-426E-40DD-AFC4-6F175D3DCCD1}">
                <a14:hiddenFill xmlns:a14="http://schemas.microsoft.com/office/drawing/2010/main">
                  <a:noFill/>
                </a14:hiddenFill>
              </a:ext>
            </a:extLst>
          </p:spPr>
          <p:txBody>
            <a:bodyPr wrap="none" anchor="ctr"/>
            <a:lstStyle/>
            <a:p>
              <a:endParaRPr lang="en-US"/>
            </a:p>
          </p:txBody>
        </p:sp>
        <p:sp>
          <p:nvSpPr>
            <p:cNvPr id="56360" name="Line 40"/>
            <p:cNvSpPr>
              <a:spLocks noChangeShapeType="1"/>
            </p:cNvSpPr>
            <p:nvPr/>
          </p:nvSpPr>
          <p:spPr bwMode="auto">
            <a:xfrm>
              <a:off x="5486400" y="4038600"/>
              <a:ext cx="457200" cy="152400"/>
            </a:xfrm>
            <a:prstGeom prst="line">
              <a:avLst/>
            </a:prstGeom>
            <a:noFill/>
            <a:ln w="28575">
              <a:solidFill>
                <a:srgbClr val="FFFF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6363" name="Freeform 43"/>
            <p:cNvSpPr>
              <a:spLocks/>
            </p:cNvSpPr>
            <p:nvPr/>
          </p:nvSpPr>
          <p:spPr bwMode="auto">
            <a:xfrm>
              <a:off x="2971800" y="541020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6364" name="Freeform 44"/>
            <p:cNvSpPr>
              <a:spLocks/>
            </p:cNvSpPr>
            <p:nvPr/>
          </p:nvSpPr>
          <p:spPr bwMode="auto">
            <a:xfrm>
              <a:off x="5334000" y="541020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24038681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Assist/Control Mechanical Ventilation</a:t>
            </a:r>
          </a:p>
        </p:txBody>
      </p:sp>
      <p:sp>
        <p:nvSpPr>
          <p:cNvPr id="3" name="Content Placeholder 2"/>
          <p:cNvSpPr>
            <a:spLocks noGrp="1"/>
          </p:cNvSpPr>
          <p:nvPr>
            <p:ph idx="1"/>
          </p:nvPr>
        </p:nvSpPr>
        <p:spPr/>
        <p:txBody>
          <a:bodyPr>
            <a:normAutofit fontScale="92500" lnSpcReduction="10000"/>
          </a:bodyPr>
          <a:lstStyle/>
          <a:p>
            <a:r>
              <a:rPr lang="en-US" dirty="0"/>
              <a:t>The patient is allowed to set the respiratory rate by </a:t>
            </a:r>
            <a:r>
              <a:rPr lang="en-US" dirty="0" smtClean="0"/>
              <a:t>activating the </a:t>
            </a:r>
            <a:r>
              <a:rPr lang="en-US" dirty="0"/>
              <a:t>inspiratory trigger function </a:t>
            </a:r>
            <a:r>
              <a:rPr lang="en-US" b="1" dirty="0"/>
              <a:t>(</a:t>
            </a:r>
            <a:r>
              <a:rPr lang="en-US" i="1" dirty="0"/>
              <a:t>as a safety </a:t>
            </a:r>
            <a:r>
              <a:rPr lang="en-US" i="1" dirty="0" smtClean="0"/>
              <a:t>measure, if </a:t>
            </a:r>
            <a:r>
              <a:rPr lang="en-US" i="1" dirty="0"/>
              <a:t>no spontaneous effort occurs, the ventilator </a:t>
            </a:r>
            <a:r>
              <a:rPr lang="en-US" i="1" dirty="0" smtClean="0"/>
              <a:t>will deliver </a:t>
            </a:r>
            <a:r>
              <a:rPr lang="en-US" i="1" dirty="0"/>
              <a:t>controlled breaths at a preselected backup </a:t>
            </a:r>
            <a:r>
              <a:rPr lang="en-US" i="1" dirty="0" smtClean="0"/>
              <a:t>rate.</a:t>
            </a:r>
            <a:r>
              <a:rPr lang="en-US" b="1" i="1" dirty="0" smtClean="0"/>
              <a:t>)</a:t>
            </a:r>
          </a:p>
          <a:p>
            <a:r>
              <a:rPr lang="en-US" dirty="0"/>
              <a:t>The limit variable that governs gas delivery is </a:t>
            </a:r>
            <a:r>
              <a:rPr lang="en-US" dirty="0" smtClean="0"/>
              <a:t>flow and </a:t>
            </a:r>
            <a:r>
              <a:rPr lang="en-US" dirty="0"/>
              <a:t>volume </a:t>
            </a:r>
            <a:r>
              <a:rPr lang="en-US" dirty="0" smtClean="0"/>
              <a:t>( [A/CMV</a:t>
            </a:r>
            <a:r>
              <a:rPr lang="en-US" dirty="0"/>
              <a:t>]) or </a:t>
            </a:r>
            <a:r>
              <a:rPr lang="en-US" dirty="0" smtClean="0"/>
              <a:t>pressure</a:t>
            </a:r>
            <a:r>
              <a:rPr lang="en-US" dirty="0"/>
              <a:t>[A/PCV</a:t>
            </a:r>
            <a:r>
              <a:rPr lang="en-US" dirty="0" smtClean="0"/>
              <a:t>])</a:t>
            </a:r>
          </a:p>
          <a:p>
            <a:r>
              <a:rPr lang="en-US" dirty="0"/>
              <a:t>The variable used by the ventilator to cycle off the </a:t>
            </a:r>
            <a:r>
              <a:rPr lang="en-US" dirty="0" smtClean="0"/>
              <a:t>breath is </a:t>
            </a:r>
            <a:r>
              <a:rPr lang="en-US" dirty="0"/>
              <a:t>time.</a:t>
            </a:r>
          </a:p>
        </p:txBody>
      </p:sp>
    </p:spTree>
    <p:extLst>
      <p:ext uri="{BB962C8B-B14F-4D97-AF65-F5344CB8AC3E}">
        <p14:creationId xmlns:p14="http://schemas.microsoft.com/office/powerpoint/2010/main" val="2437404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Synchronized Intermittent Mandatory</a:t>
            </a:r>
            <a:br>
              <a:rPr lang="en-US" sz="3200" dirty="0"/>
            </a:br>
            <a:r>
              <a:rPr lang="en-US" sz="3200" dirty="0"/>
              <a:t>Ventilation</a:t>
            </a:r>
          </a:p>
        </p:txBody>
      </p:sp>
      <p:sp>
        <p:nvSpPr>
          <p:cNvPr id="3" name="Content Placeholder 2"/>
          <p:cNvSpPr>
            <a:spLocks noGrp="1"/>
          </p:cNvSpPr>
          <p:nvPr>
            <p:ph idx="1"/>
          </p:nvPr>
        </p:nvSpPr>
        <p:spPr/>
        <p:txBody>
          <a:bodyPr>
            <a:normAutofit/>
          </a:bodyPr>
          <a:lstStyle/>
          <a:p>
            <a:r>
              <a:rPr lang="en-US" dirty="0"/>
              <a:t>A</a:t>
            </a:r>
            <a:r>
              <a:rPr lang="en-US" dirty="0" smtClean="0"/>
              <a:t>llows </a:t>
            </a:r>
            <a:r>
              <a:rPr lang="en-US" dirty="0"/>
              <a:t>the patient to breathe </a:t>
            </a:r>
            <a:r>
              <a:rPr lang="en-US" dirty="0" smtClean="0"/>
              <a:t>spontaneously between </a:t>
            </a:r>
            <a:r>
              <a:rPr lang="en-US" dirty="0"/>
              <a:t>intermittent mandatory controlled </a:t>
            </a:r>
            <a:r>
              <a:rPr lang="en-US" dirty="0" smtClean="0"/>
              <a:t>breaths.</a:t>
            </a:r>
          </a:p>
          <a:p>
            <a:r>
              <a:rPr lang="en-US" dirty="0" smtClean="0"/>
              <a:t> Controlled </a:t>
            </a:r>
            <a:r>
              <a:rPr lang="en-US" dirty="0"/>
              <a:t>breaths are delivered in a synchronous </a:t>
            </a:r>
            <a:r>
              <a:rPr lang="en-US" dirty="0" smtClean="0"/>
              <a:t>manner with the </a:t>
            </a:r>
            <a:r>
              <a:rPr lang="en-US" dirty="0"/>
              <a:t>patient’s spontaneous </a:t>
            </a:r>
            <a:r>
              <a:rPr lang="en-US" dirty="0" smtClean="0"/>
              <a:t>effort.</a:t>
            </a:r>
          </a:p>
          <a:p>
            <a:r>
              <a:rPr lang="en-US" dirty="0"/>
              <a:t>C</a:t>
            </a:r>
            <a:r>
              <a:rPr lang="en-US" dirty="0" smtClean="0"/>
              <a:t>ontrolled </a:t>
            </a:r>
            <a:r>
              <a:rPr lang="en-US" dirty="0"/>
              <a:t>breaths may </a:t>
            </a:r>
            <a:r>
              <a:rPr lang="en-US" dirty="0" smtClean="0"/>
              <a:t>be volume-cycled </a:t>
            </a:r>
            <a:r>
              <a:rPr lang="en-US" dirty="0"/>
              <a:t>or pressure-cycled</a:t>
            </a:r>
          </a:p>
        </p:txBody>
      </p:sp>
    </p:spTree>
    <p:extLst>
      <p:ext uri="{BB962C8B-B14F-4D97-AF65-F5344CB8AC3E}">
        <p14:creationId xmlns:p14="http://schemas.microsoft.com/office/powerpoint/2010/main" val="28837681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emmedonline.com/yahoo_site_admin/assets/images/Selection_102.261211033_st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56792"/>
            <a:ext cx="7620000" cy="405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57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a:xfrm>
            <a:off x="457200" y="274638"/>
            <a:ext cx="6515100" cy="1143000"/>
          </a:xfrm>
          <a:noFill/>
          <a:ln>
            <a:solidFill>
              <a:schemeClr val="bg1"/>
            </a:solidFill>
            <a:miter lim="800000"/>
            <a:headEnd/>
            <a:tailEnd/>
          </a:ln>
        </p:spPr>
        <p:txBody>
          <a:bodyPr lIns="92075" tIns="46038" rIns="92075" bIns="46038"/>
          <a:lstStyle/>
          <a:p>
            <a:r>
              <a:rPr lang="en-US"/>
              <a:t>Physics</a:t>
            </a:r>
          </a:p>
        </p:txBody>
      </p:sp>
      <p:sp>
        <p:nvSpPr>
          <p:cNvPr id="447491" name="Oval 3"/>
          <p:cNvSpPr>
            <a:spLocks noChangeArrowheads="1"/>
          </p:cNvSpPr>
          <p:nvPr/>
        </p:nvSpPr>
        <p:spPr bwMode="auto">
          <a:xfrm>
            <a:off x="5257800" y="2209800"/>
            <a:ext cx="2819400" cy="2743200"/>
          </a:xfrm>
          <a:prstGeom prst="ellipse">
            <a:avLst/>
          </a:prstGeom>
          <a:solidFill>
            <a:srgbClr val="006666"/>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492" name="Rectangle 4"/>
          <p:cNvSpPr>
            <a:spLocks noChangeArrowheads="1"/>
          </p:cNvSpPr>
          <p:nvPr/>
        </p:nvSpPr>
        <p:spPr bwMode="auto">
          <a:xfrm>
            <a:off x="2057400" y="3505200"/>
            <a:ext cx="3200400" cy="152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495" name="AutoShape 7"/>
          <p:cNvSpPr>
            <a:spLocks noChangeArrowheads="1"/>
          </p:cNvSpPr>
          <p:nvPr/>
        </p:nvSpPr>
        <p:spPr bwMode="auto">
          <a:xfrm>
            <a:off x="2063750" y="3892550"/>
            <a:ext cx="292100" cy="215900"/>
          </a:xfrm>
          <a:prstGeom prst="leftArrow">
            <a:avLst>
              <a:gd name="adj1" fmla="val 50000"/>
              <a:gd name="adj2" fmla="val 67641"/>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496" name="AutoShape 8"/>
          <p:cNvSpPr>
            <a:spLocks noChangeArrowheads="1"/>
          </p:cNvSpPr>
          <p:nvPr/>
        </p:nvSpPr>
        <p:spPr bwMode="auto">
          <a:xfrm>
            <a:off x="4959350" y="3892550"/>
            <a:ext cx="292100" cy="215900"/>
          </a:xfrm>
          <a:prstGeom prst="rightArrow">
            <a:avLst>
              <a:gd name="adj1" fmla="val 50000"/>
              <a:gd name="adj2" fmla="val 67653"/>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497" name="Rectangle 9"/>
          <p:cNvSpPr>
            <a:spLocks noChangeArrowheads="1"/>
          </p:cNvSpPr>
          <p:nvPr/>
        </p:nvSpPr>
        <p:spPr bwMode="auto">
          <a:xfrm>
            <a:off x="2422525" y="3794125"/>
            <a:ext cx="2549525"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400"/>
              <a:t>Flow x resistance</a:t>
            </a:r>
          </a:p>
        </p:txBody>
      </p:sp>
      <p:sp>
        <p:nvSpPr>
          <p:cNvPr id="447498" name="Rectangle 10"/>
          <p:cNvSpPr>
            <a:spLocks noChangeArrowheads="1"/>
          </p:cNvSpPr>
          <p:nvPr/>
        </p:nvSpPr>
        <p:spPr bwMode="auto">
          <a:xfrm>
            <a:off x="5410200" y="3429000"/>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sz="2000">
                <a:solidFill>
                  <a:schemeClr val="bg1"/>
                </a:solidFill>
              </a:rPr>
              <a:t>Volume/compliance</a:t>
            </a:r>
          </a:p>
        </p:txBody>
      </p:sp>
      <p:sp>
        <p:nvSpPr>
          <p:cNvPr id="447502" name="AutoShape 14"/>
          <p:cNvSpPr>
            <a:spLocks noChangeArrowheads="1"/>
          </p:cNvSpPr>
          <p:nvPr/>
        </p:nvSpPr>
        <p:spPr bwMode="auto">
          <a:xfrm>
            <a:off x="3124200" y="3048000"/>
            <a:ext cx="1219200" cy="304800"/>
          </a:xfrm>
          <a:prstGeom prst="rightArrow">
            <a:avLst>
              <a:gd name="adj1" fmla="val 50000"/>
              <a:gd name="adj2" fmla="val 100000"/>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612588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Group 2"/>
          <p:cNvGrpSpPr/>
          <p:nvPr/>
        </p:nvGrpSpPr>
        <p:grpSpPr>
          <a:xfrm>
            <a:off x="228600" y="1219200"/>
            <a:ext cx="8305800" cy="5410200"/>
            <a:chOff x="228600" y="1219200"/>
            <a:chExt cx="8305800" cy="5410200"/>
          </a:xfrm>
        </p:grpSpPr>
        <p:sp>
          <p:nvSpPr>
            <p:cNvPr id="188418" name="Oval 2"/>
            <p:cNvSpPr>
              <a:spLocks noChangeArrowheads="1"/>
            </p:cNvSpPr>
            <p:nvPr/>
          </p:nvSpPr>
          <p:spPr bwMode="auto">
            <a:xfrm>
              <a:off x="3657600" y="1371600"/>
              <a:ext cx="1981200" cy="4724400"/>
            </a:xfrm>
            <a:prstGeom prst="ellipse">
              <a:avLst/>
            </a:prstGeom>
            <a:solidFill>
              <a:srgbClr val="66FF33">
                <a:alpha val="50195"/>
              </a:srgbClr>
            </a:solidFill>
            <a:ln w="50800" cap="rnd">
              <a:solidFill>
                <a:srgbClr val="FF9933"/>
              </a:solidFill>
              <a:round/>
              <a:headEnd/>
              <a:tailEnd/>
            </a:ln>
          </p:spPr>
          <p:txBody>
            <a:bodyPr wrap="none" anchor="ctr"/>
            <a:lstStyle/>
            <a:p>
              <a:endParaRPr lang="en-US"/>
            </a:p>
          </p:txBody>
        </p:sp>
        <p:sp>
          <p:nvSpPr>
            <p:cNvPr id="188427" name="Line 11"/>
            <p:cNvSpPr>
              <a:spLocks noChangeShapeType="1"/>
            </p:cNvSpPr>
            <p:nvPr/>
          </p:nvSpPr>
          <p:spPr bwMode="auto">
            <a:xfrm>
              <a:off x="1752600" y="1219200"/>
              <a:ext cx="0" cy="441960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28" name="Line 12"/>
            <p:cNvSpPr>
              <a:spLocks noChangeShapeType="1"/>
            </p:cNvSpPr>
            <p:nvPr/>
          </p:nvSpPr>
          <p:spPr bwMode="auto">
            <a:xfrm>
              <a:off x="1752600" y="2590800"/>
              <a:ext cx="65532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29" name="Freeform 13"/>
            <p:cNvSpPr>
              <a:spLocks/>
            </p:cNvSpPr>
            <p:nvPr/>
          </p:nvSpPr>
          <p:spPr bwMode="auto">
            <a:xfrm>
              <a:off x="1855788" y="1484313"/>
              <a:ext cx="811212" cy="1143000"/>
            </a:xfrm>
            <a:custGeom>
              <a:avLst/>
              <a:gdLst>
                <a:gd name="T0" fmla="*/ 0 w 511"/>
                <a:gd name="T1" fmla="*/ 2147483647 h 720"/>
                <a:gd name="T2" fmla="*/ 2147483647 w 511"/>
                <a:gd name="T3" fmla="*/ 2147483647 h 720"/>
                <a:gd name="T4" fmla="*/ 2147483647 w 511"/>
                <a:gd name="T5" fmla="*/ 0 h 720"/>
                <a:gd name="T6" fmla="*/ 2147483647 w 511"/>
                <a:gd name="T7" fmla="*/ 0 h 720"/>
                <a:gd name="T8" fmla="*/ 2147483647 w 511"/>
                <a:gd name="T9" fmla="*/ 2147483647 h 720"/>
                <a:gd name="T10" fmla="*/ 0 60000 65536"/>
                <a:gd name="T11" fmla="*/ 0 60000 65536"/>
                <a:gd name="T12" fmla="*/ 0 60000 65536"/>
                <a:gd name="T13" fmla="*/ 0 60000 65536"/>
                <a:gd name="T14" fmla="*/ 0 60000 65536"/>
                <a:gd name="T15" fmla="*/ 0 w 511"/>
                <a:gd name="T16" fmla="*/ 0 h 720"/>
                <a:gd name="T17" fmla="*/ 511 w 511"/>
                <a:gd name="T18" fmla="*/ 720 h 720"/>
              </a:gdLst>
              <a:ahLst/>
              <a:cxnLst>
                <a:cxn ang="T10">
                  <a:pos x="T0" y="T1"/>
                </a:cxn>
                <a:cxn ang="T11">
                  <a:pos x="T2" y="T3"/>
                </a:cxn>
                <a:cxn ang="T12">
                  <a:pos x="T4" y="T5"/>
                </a:cxn>
                <a:cxn ang="T13">
                  <a:pos x="T6" y="T7"/>
                </a:cxn>
                <a:cxn ang="T14">
                  <a:pos x="T8" y="T9"/>
                </a:cxn>
              </a:cxnLst>
              <a:rect l="T15" t="T16" r="T17" b="T18"/>
              <a:pathLst>
                <a:path w="511" h="720">
                  <a:moveTo>
                    <a:pt x="0" y="707"/>
                  </a:moveTo>
                  <a:lnTo>
                    <a:pt x="88" y="32"/>
                  </a:lnTo>
                  <a:lnTo>
                    <a:pt x="88" y="0"/>
                  </a:lnTo>
                  <a:lnTo>
                    <a:pt x="511" y="0"/>
                  </a:lnTo>
                  <a:lnTo>
                    <a:pt x="511" y="720"/>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0" name="Line 14"/>
            <p:cNvSpPr>
              <a:spLocks noChangeShapeType="1"/>
            </p:cNvSpPr>
            <p:nvPr/>
          </p:nvSpPr>
          <p:spPr bwMode="auto">
            <a:xfrm>
              <a:off x="1752600" y="4419600"/>
              <a:ext cx="67056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31" name="Line 15"/>
            <p:cNvSpPr>
              <a:spLocks noChangeShapeType="1"/>
            </p:cNvSpPr>
            <p:nvPr/>
          </p:nvSpPr>
          <p:spPr bwMode="auto">
            <a:xfrm>
              <a:off x="1752600" y="5638800"/>
              <a:ext cx="6781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88432" name="Freeform 16"/>
            <p:cNvSpPr>
              <a:spLocks/>
            </p:cNvSpPr>
            <p:nvPr/>
          </p:nvSpPr>
          <p:spPr bwMode="auto">
            <a:xfrm>
              <a:off x="2667000" y="2590800"/>
              <a:ext cx="1371600" cy="763588"/>
            </a:xfrm>
            <a:custGeom>
              <a:avLst/>
              <a:gdLst>
                <a:gd name="T0" fmla="*/ 0 w 577"/>
                <a:gd name="T1" fmla="*/ 0 h 481"/>
                <a:gd name="T2" fmla="*/ 0 w 577"/>
                <a:gd name="T3" fmla="*/ 2147483647 h 481"/>
                <a:gd name="T4" fmla="*/ 2147483647 w 577"/>
                <a:gd name="T5" fmla="*/ 2147483647 h 481"/>
                <a:gd name="T6" fmla="*/ 2147483647 w 577"/>
                <a:gd name="T7" fmla="*/ 2147483647 h 481"/>
                <a:gd name="T8" fmla="*/ 2147483647 w 577"/>
                <a:gd name="T9" fmla="*/ 2147483647 h 481"/>
                <a:gd name="T10" fmla="*/ 2147483647 w 577"/>
                <a:gd name="T11" fmla="*/ 0 h 481"/>
                <a:gd name="T12" fmla="*/ 2147483647 w 577"/>
                <a:gd name="T13" fmla="*/ 0 h 481"/>
                <a:gd name="T14" fmla="*/ 0 60000 65536"/>
                <a:gd name="T15" fmla="*/ 0 60000 65536"/>
                <a:gd name="T16" fmla="*/ 0 60000 65536"/>
                <a:gd name="T17" fmla="*/ 0 60000 65536"/>
                <a:gd name="T18" fmla="*/ 0 60000 65536"/>
                <a:gd name="T19" fmla="*/ 0 60000 65536"/>
                <a:gd name="T20" fmla="*/ 0 60000 65536"/>
                <a:gd name="T21" fmla="*/ 0 w 577"/>
                <a:gd name="T22" fmla="*/ 0 h 481"/>
                <a:gd name="T23" fmla="*/ 577 w 577"/>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7" h="481">
                  <a:moveTo>
                    <a:pt x="0" y="0"/>
                  </a:moveTo>
                  <a:lnTo>
                    <a:pt x="0" y="480"/>
                  </a:lnTo>
                  <a:lnTo>
                    <a:pt x="144" y="240"/>
                  </a:lnTo>
                  <a:lnTo>
                    <a:pt x="240" y="96"/>
                  </a:lnTo>
                  <a:lnTo>
                    <a:pt x="288" y="47"/>
                  </a:lnTo>
                  <a:lnTo>
                    <a:pt x="392" y="0"/>
                  </a:lnTo>
                  <a:lnTo>
                    <a:pt x="576" y="0"/>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3" name="Freeform 17"/>
            <p:cNvSpPr>
              <a:spLocks/>
            </p:cNvSpPr>
            <p:nvPr/>
          </p:nvSpPr>
          <p:spPr bwMode="auto">
            <a:xfrm>
              <a:off x="2146300" y="3581400"/>
              <a:ext cx="1854200" cy="838200"/>
            </a:xfrm>
            <a:custGeom>
              <a:avLst/>
              <a:gdLst>
                <a:gd name="T0" fmla="*/ 0 w 1168"/>
                <a:gd name="T1" fmla="*/ 2147483647 h 528"/>
                <a:gd name="T2" fmla="*/ 2147483647 w 1168"/>
                <a:gd name="T3" fmla="*/ 2147483647 h 528"/>
                <a:gd name="T4" fmla="*/ 2147483647 w 1168"/>
                <a:gd name="T5" fmla="*/ 2147483647 h 528"/>
                <a:gd name="T6" fmla="*/ 2147483647 w 1168"/>
                <a:gd name="T7" fmla="*/ 0 h 528"/>
                <a:gd name="T8" fmla="*/ 2147483647 w 1168"/>
                <a:gd name="T9" fmla="*/ 2147483647 h 528"/>
                <a:gd name="T10" fmla="*/ 2147483647 w 1168"/>
                <a:gd name="T11" fmla="*/ 2147483647 h 528"/>
                <a:gd name="T12" fmla="*/ 2147483647 w 1168"/>
                <a:gd name="T13" fmla="*/ 2147483647 h 528"/>
                <a:gd name="T14" fmla="*/ 2147483647 w 1168"/>
                <a:gd name="T15" fmla="*/ 2147483647 h 528"/>
                <a:gd name="T16" fmla="*/ 2147483647 w 1168"/>
                <a:gd name="T17" fmla="*/ 2147483647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68"/>
                <a:gd name="T28" fmla="*/ 0 h 528"/>
                <a:gd name="T29" fmla="*/ 1168 w 1168"/>
                <a:gd name="T30" fmla="*/ 528 h 52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68" h="528">
                  <a:moveTo>
                    <a:pt x="0" y="514"/>
                  </a:moveTo>
                  <a:lnTo>
                    <a:pt x="30" y="371"/>
                  </a:lnTo>
                  <a:lnTo>
                    <a:pt x="119" y="143"/>
                  </a:lnTo>
                  <a:lnTo>
                    <a:pt x="327" y="0"/>
                  </a:lnTo>
                  <a:lnTo>
                    <a:pt x="424" y="264"/>
                  </a:lnTo>
                  <a:lnTo>
                    <a:pt x="495" y="352"/>
                  </a:lnTo>
                  <a:lnTo>
                    <a:pt x="574" y="432"/>
                  </a:lnTo>
                  <a:lnTo>
                    <a:pt x="652" y="528"/>
                  </a:lnTo>
                  <a:lnTo>
                    <a:pt x="1168" y="528"/>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4" name="Freeform 18"/>
            <p:cNvSpPr>
              <a:spLocks/>
            </p:cNvSpPr>
            <p:nvPr/>
          </p:nvSpPr>
          <p:spPr bwMode="auto">
            <a:xfrm>
              <a:off x="1905000" y="4572000"/>
              <a:ext cx="2120900" cy="1066800"/>
            </a:xfrm>
            <a:custGeom>
              <a:avLst/>
              <a:gdLst>
                <a:gd name="T0" fmla="*/ 0 w 1336"/>
                <a:gd name="T1" fmla="*/ 2147483647 h 672"/>
                <a:gd name="T2" fmla="*/ 2147483647 w 1336"/>
                <a:gd name="T3" fmla="*/ 2147483647 h 672"/>
                <a:gd name="T4" fmla="*/ 2147483647 w 1336"/>
                <a:gd name="T5" fmla="*/ 0 h 672"/>
                <a:gd name="T6" fmla="*/ 2147483647 w 1336"/>
                <a:gd name="T7" fmla="*/ 2147483647 h 672"/>
                <a:gd name="T8" fmla="*/ 2147483647 w 1336"/>
                <a:gd name="T9" fmla="*/ 2147483647 h 672"/>
                <a:gd name="T10" fmla="*/ 2147483647 w 1336"/>
                <a:gd name="T11" fmla="*/ 2147483647 h 672"/>
                <a:gd name="T12" fmla="*/ 2147483647 w 1336"/>
                <a:gd name="T13" fmla="*/ 2147483647 h 672"/>
                <a:gd name="T14" fmla="*/ 0 60000 65536"/>
                <a:gd name="T15" fmla="*/ 0 60000 65536"/>
                <a:gd name="T16" fmla="*/ 0 60000 65536"/>
                <a:gd name="T17" fmla="*/ 0 60000 65536"/>
                <a:gd name="T18" fmla="*/ 0 60000 65536"/>
                <a:gd name="T19" fmla="*/ 0 60000 65536"/>
                <a:gd name="T20" fmla="*/ 0 60000 65536"/>
                <a:gd name="T21" fmla="*/ 0 w 1336"/>
                <a:gd name="T22" fmla="*/ 0 h 672"/>
                <a:gd name="T23" fmla="*/ 1336 w 1336"/>
                <a:gd name="T24" fmla="*/ 672 h 6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36" h="672">
                  <a:moveTo>
                    <a:pt x="0" y="672"/>
                  </a:moveTo>
                  <a:lnTo>
                    <a:pt x="240" y="336"/>
                  </a:lnTo>
                  <a:lnTo>
                    <a:pt x="480" y="0"/>
                  </a:lnTo>
                  <a:lnTo>
                    <a:pt x="624" y="336"/>
                  </a:lnTo>
                  <a:lnTo>
                    <a:pt x="768" y="528"/>
                  </a:lnTo>
                  <a:lnTo>
                    <a:pt x="1008" y="672"/>
                  </a:lnTo>
                  <a:lnTo>
                    <a:pt x="1336" y="672"/>
                  </a:lnTo>
                </a:path>
              </a:pathLst>
            </a:custGeom>
            <a:noFill/>
            <a:ln w="508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5" name="Freeform 19"/>
            <p:cNvSpPr>
              <a:spLocks/>
            </p:cNvSpPr>
            <p:nvPr/>
          </p:nvSpPr>
          <p:spPr bwMode="auto">
            <a:xfrm>
              <a:off x="5715000" y="4572000"/>
              <a:ext cx="1778000" cy="1066800"/>
            </a:xfrm>
            <a:custGeom>
              <a:avLst/>
              <a:gdLst>
                <a:gd name="T0" fmla="*/ 0 w 1120"/>
                <a:gd name="T1" fmla="*/ 2147483647 h 672"/>
                <a:gd name="T2" fmla="*/ 2147483647 w 1120"/>
                <a:gd name="T3" fmla="*/ 2147483647 h 672"/>
                <a:gd name="T4" fmla="*/ 2147483647 w 1120"/>
                <a:gd name="T5" fmla="*/ 0 h 672"/>
                <a:gd name="T6" fmla="*/ 2147483647 w 1120"/>
                <a:gd name="T7" fmla="*/ 2147483647 h 672"/>
                <a:gd name="T8" fmla="*/ 2147483647 w 1120"/>
                <a:gd name="T9" fmla="*/ 2147483647 h 672"/>
                <a:gd name="T10" fmla="*/ 2147483647 w 1120"/>
                <a:gd name="T11" fmla="*/ 2147483647 h 672"/>
                <a:gd name="T12" fmla="*/ 2147483647 w 1120"/>
                <a:gd name="T13" fmla="*/ 2147483647 h 672"/>
                <a:gd name="T14" fmla="*/ 0 60000 65536"/>
                <a:gd name="T15" fmla="*/ 0 60000 65536"/>
                <a:gd name="T16" fmla="*/ 0 60000 65536"/>
                <a:gd name="T17" fmla="*/ 0 60000 65536"/>
                <a:gd name="T18" fmla="*/ 0 60000 65536"/>
                <a:gd name="T19" fmla="*/ 0 60000 65536"/>
                <a:gd name="T20" fmla="*/ 0 60000 65536"/>
                <a:gd name="T21" fmla="*/ 0 w 1120"/>
                <a:gd name="T22" fmla="*/ 0 h 672"/>
                <a:gd name="T23" fmla="*/ 1120 w 1120"/>
                <a:gd name="T24" fmla="*/ 672 h 6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20" h="672">
                  <a:moveTo>
                    <a:pt x="0" y="672"/>
                  </a:moveTo>
                  <a:lnTo>
                    <a:pt x="240" y="336"/>
                  </a:lnTo>
                  <a:lnTo>
                    <a:pt x="480" y="0"/>
                  </a:lnTo>
                  <a:lnTo>
                    <a:pt x="624" y="336"/>
                  </a:lnTo>
                  <a:lnTo>
                    <a:pt x="768" y="528"/>
                  </a:lnTo>
                  <a:lnTo>
                    <a:pt x="1008" y="672"/>
                  </a:lnTo>
                  <a:lnTo>
                    <a:pt x="1120" y="664"/>
                  </a:lnTo>
                </a:path>
              </a:pathLst>
            </a:custGeom>
            <a:noFill/>
            <a:ln w="508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6" name="Freeform 20"/>
            <p:cNvSpPr>
              <a:spLocks/>
            </p:cNvSpPr>
            <p:nvPr/>
          </p:nvSpPr>
          <p:spPr bwMode="auto">
            <a:xfrm>
              <a:off x="6551613" y="2590800"/>
              <a:ext cx="915987" cy="763588"/>
            </a:xfrm>
            <a:custGeom>
              <a:avLst/>
              <a:gdLst>
                <a:gd name="T0" fmla="*/ 0 w 577"/>
                <a:gd name="T1" fmla="*/ 0 h 481"/>
                <a:gd name="T2" fmla="*/ 0 w 577"/>
                <a:gd name="T3" fmla="*/ 2147483647 h 481"/>
                <a:gd name="T4" fmla="*/ 2147483647 w 577"/>
                <a:gd name="T5" fmla="*/ 2147483647 h 481"/>
                <a:gd name="T6" fmla="*/ 2147483647 w 577"/>
                <a:gd name="T7" fmla="*/ 2147483647 h 481"/>
                <a:gd name="T8" fmla="*/ 2147483647 w 577"/>
                <a:gd name="T9" fmla="*/ 2147483647 h 481"/>
                <a:gd name="T10" fmla="*/ 2147483647 w 577"/>
                <a:gd name="T11" fmla="*/ 0 h 481"/>
                <a:gd name="T12" fmla="*/ 2147483647 w 577"/>
                <a:gd name="T13" fmla="*/ 0 h 481"/>
                <a:gd name="T14" fmla="*/ 0 60000 65536"/>
                <a:gd name="T15" fmla="*/ 0 60000 65536"/>
                <a:gd name="T16" fmla="*/ 0 60000 65536"/>
                <a:gd name="T17" fmla="*/ 0 60000 65536"/>
                <a:gd name="T18" fmla="*/ 0 60000 65536"/>
                <a:gd name="T19" fmla="*/ 0 60000 65536"/>
                <a:gd name="T20" fmla="*/ 0 60000 65536"/>
                <a:gd name="T21" fmla="*/ 0 w 577"/>
                <a:gd name="T22" fmla="*/ 0 h 481"/>
                <a:gd name="T23" fmla="*/ 577 w 577"/>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7" h="481">
                  <a:moveTo>
                    <a:pt x="0" y="0"/>
                  </a:moveTo>
                  <a:lnTo>
                    <a:pt x="0" y="480"/>
                  </a:lnTo>
                  <a:lnTo>
                    <a:pt x="144" y="240"/>
                  </a:lnTo>
                  <a:lnTo>
                    <a:pt x="240" y="96"/>
                  </a:lnTo>
                  <a:lnTo>
                    <a:pt x="288" y="47"/>
                  </a:lnTo>
                  <a:lnTo>
                    <a:pt x="392" y="0"/>
                  </a:lnTo>
                  <a:lnTo>
                    <a:pt x="576" y="0"/>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7" name="Freeform 21"/>
            <p:cNvSpPr>
              <a:spLocks/>
            </p:cNvSpPr>
            <p:nvPr/>
          </p:nvSpPr>
          <p:spPr bwMode="auto">
            <a:xfrm>
              <a:off x="5791200" y="1524000"/>
              <a:ext cx="762000" cy="1066800"/>
            </a:xfrm>
            <a:custGeom>
              <a:avLst/>
              <a:gdLst>
                <a:gd name="T0" fmla="*/ 0 w 472"/>
                <a:gd name="T1" fmla="*/ 2147483647 h 672"/>
                <a:gd name="T2" fmla="*/ 2147483647 w 472"/>
                <a:gd name="T3" fmla="*/ 2147483647 h 672"/>
                <a:gd name="T4" fmla="*/ 2147483647 w 472"/>
                <a:gd name="T5" fmla="*/ 0 h 672"/>
                <a:gd name="T6" fmla="*/ 2147483647 w 472"/>
                <a:gd name="T7" fmla="*/ 0 h 672"/>
                <a:gd name="T8" fmla="*/ 2147483647 w 472"/>
                <a:gd name="T9" fmla="*/ 2147483647 h 672"/>
                <a:gd name="T10" fmla="*/ 0 60000 65536"/>
                <a:gd name="T11" fmla="*/ 0 60000 65536"/>
                <a:gd name="T12" fmla="*/ 0 60000 65536"/>
                <a:gd name="T13" fmla="*/ 0 60000 65536"/>
                <a:gd name="T14" fmla="*/ 0 60000 65536"/>
                <a:gd name="T15" fmla="*/ 0 w 472"/>
                <a:gd name="T16" fmla="*/ 0 h 672"/>
                <a:gd name="T17" fmla="*/ 472 w 472"/>
                <a:gd name="T18" fmla="*/ 672 h 672"/>
              </a:gdLst>
              <a:ahLst/>
              <a:cxnLst>
                <a:cxn ang="T10">
                  <a:pos x="T0" y="T1"/>
                </a:cxn>
                <a:cxn ang="T11">
                  <a:pos x="T2" y="T3"/>
                </a:cxn>
                <a:cxn ang="T12">
                  <a:pos x="T4" y="T5"/>
                </a:cxn>
                <a:cxn ang="T13">
                  <a:pos x="T6" y="T7"/>
                </a:cxn>
                <a:cxn ang="T14">
                  <a:pos x="T8" y="T9"/>
                </a:cxn>
              </a:cxnLst>
              <a:rect l="T15" t="T16" r="T17" b="T18"/>
              <a:pathLst>
                <a:path w="472" h="672">
                  <a:moveTo>
                    <a:pt x="0" y="664"/>
                  </a:moveTo>
                  <a:lnTo>
                    <a:pt x="87" y="32"/>
                  </a:lnTo>
                  <a:lnTo>
                    <a:pt x="87" y="0"/>
                  </a:lnTo>
                  <a:lnTo>
                    <a:pt x="472" y="0"/>
                  </a:lnTo>
                  <a:lnTo>
                    <a:pt x="472" y="672"/>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8" name="Freeform 22"/>
            <p:cNvSpPr>
              <a:spLocks/>
            </p:cNvSpPr>
            <p:nvPr/>
          </p:nvSpPr>
          <p:spPr bwMode="auto">
            <a:xfrm>
              <a:off x="1903413" y="4419600"/>
              <a:ext cx="230187"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00FFCC"/>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39" name="Freeform 23"/>
            <p:cNvSpPr>
              <a:spLocks/>
            </p:cNvSpPr>
            <p:nvPr/>
          </p:nvSpPr>
          <p:spPr bwMode="auto">
            <a:xfrm>
              <a:off x="5562600" y="4419600"/>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00FFCC"/>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40" name="Freeform 24"/>
            <p:cNvSpPr>
              <a:spLocks/>
            </p:cNvSpPr>
            <p:nvPr/>
          </p:nvSpPr>
          <p:spPr bwMode="auto">
            <a:xfrm>
              <a:off x="5791200" y="3581400"/>
              <a:ext cx="1449388" cy="838200"/>
            </a:xfrm>
            <a:custGeom>
              <a:avLst/>
              <a:gdLst>
                <a:gd name="T0" fmla="*/ 0 w 913"/>
                <a:gd name="T1" fmla="*/ 2147483647 h 529"/>
                <a:gd name="T2" fmla="*/ 2147483647 w 913"/>
                <a:gd name="T3" fmla="*/ 2147483647 h 529"/>
                <a:gd name="T4" fmla="*/ 2147483647 w 913"/>
                <a:gd name="T5" fmla="*/ 2147483647 h 529"/>
                <a:gd name="T6" fmla="*/ 2147483647 w 913"/>
                <a:gd name="T7" fmla="*/ 0 h 529"/>
                <a:gd name="T8" fmla="*/ 2147483647 w 913"/>
                <a:gd name="T9" fmla="*/ 2147483647 h 529"/>
                <a:gd name="T10" fmla="*/ 2147483647 w 913"/>
                <a:gd name="T11" fmla="*/ 2147483647 h 529"/>
                <a:gd name="T12" fmla="*/ 2147483647 w 913"/>
                <a:gd name="T13" fmla="*/ 2147483647 h 529"/>
                <a:gd name="T14" fmla="*/ 2147483647 w 913"/>
                <a:gd name="T15" fmla="*/ 2147483647 h 529"/>
                <a:gd name="T16" fmla="*/ 2147483647 w 913"/>
                <a:gd name="T17" fmla="*/ 2147483647 h 5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3"/>
                <a:gd name="T28" fmla="*/ 0 h 529"/>
                <a:gd name="T29" fmla="*/ 913 w 913"/>
                <a:gd name="T30" fmla="*/ 529 h 5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3" h="529">
                  <a:moveTo>
                    <a:pt x="0" y="514"/>
                  </a:moveTo>
                  <a:lnTo>
                    <a:pt x="37" y="371"/>
                  </a:lnTo>
                  <a:lnTo>
                    <a:pt x="149" y="143"/>
                  </a:lnTo>
                  <a:lnTo>
                    <a:pt x="410" y="0"/>
                  </a:lnTo>
                  <a:lnTo>
                    <a:pt x="531" y="264"/>
                  </a:lnTo>
                  <a:lnTo>
                    <a:pt x="620" y="352"/>
                  </a:lnTo>
                  <a:lnTo>
                    <a:pt x="719" y="432"/>
                  </a:lnTo>
                  <a:lnTo>
                    <a:pt x="816" y="528"/>
                  </a:lnTo>
                  <a:lnTo>
                    <a:pt x="912" y="528"/>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41" name="Rectangle 25"/>
            <p:cNvSpPr>
              <a:spLocks noChangeArrowheads="1"/>
            </p:cNvSpPr>
            <p:nvPr/>
          </p:nvSpPr>
          <p:spPr bwMode="auto">
            <a:xfrm>
              <a:off x="3527425" y="6262688"/>
              <a:ext cx="2492375" cy="366712"/>
            </a:xfrm>
            <a:prstGeom prst="rect">
              <a:avLst/>
            </a:prstGeom>
            <a:solidFill>
              <a:srgbClr val="FF33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800" b="1">
                  <a:latin typeface="Century Gothic" pitchFamily="34" charset="0"/>
                </a:rPr>
                <a:t>Spontaneous Breaths</a:t>
              </a:r>
            </a:p>
          </p:txBody>
        </p:sp>
        <p:sp>
          <p:nvSpPr>
            <p:cNvPr id="188442" name="Freeform 26"/>
            <p:cNvSpPr>
              <a:spLocks/>
            </p:cNvSpPr>
            <p:nvPr/>
          </p:nvSpPr>
          <p:spPr bwMode="auto">
            <a:xfrm>
              <a:off x="4087813" y="2133600"/>
              <a:ext cx="739775" cy="992188"/>
            </a:xfrm>
            <a:custGeom>
              <a:avLst/>
              <a:gdLst>
                <a:gd name="T0" fmla="*/ 0 w 529"/>
                <a:gd name="T1" fmla="*/ 2147483647 h 625"/>
                <a:gd name="T2" fmla="*/ 0 w 529"/>
                <a:gd name="T3" fmla="*/ 2147483647 h 625"/>
                <a:gd name="T4" fmla="*/ 2147483647 w 529"/>
                <a:gd name="T5" fmla="*/ 0 h 625"/>
                <a:gd name="T6" fmla="*/ 2147483647 w 529"/>
                <a:gd name="T7" fmla="*/ 0 h 625"/>
                <a:gd name="T8" fmla="*/ 2147483647 w 529"/>
                <a:gd name="T9" fmla="*/ 2147483647 h 625"/>
                <a:gd name="T10" fmla="*/ 2147483647 w 529"/>
                <a:gd name="T11" fmla="*/ 2147483647 h 625"/>
                <a:gd name="T12" fmla="*/ 2147483647 w 529"/>
                <a:gd name="T13" fmla="*/ 2147483647 h 625"/>
                <a:gd name="T14" fmla="*/ 2147483647 w 529"/>
                <a:gd name="T15" fmla="*/ 2147483647 h 625"/>
                <a:gd name="T16" fmla="*/ 2147483647 w 529"/>
                <a:gd name="T17" fmla="*/ 2147483647 h 625"/>
                <a:gd name="T18" fmla="*/ 2147483647 w 529"/>
                <a:gd name="T19" fmla="*/ 2147483647 h 6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9"/>
                <a:gd name="T31" fmla="*/ 0 h 625"/>
                <a:gd name="T32" fmla="*/ 529 w 529"/>
                <a:gd name="T33" fmla="*/ 625 h 6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9" h="625">
                  <a:moveTo>
                    <a:pt x="0" y="281"/>
                  </a:moveTo>
                  <a:lnTo>
                    <a:pt x="0" y="96"/>
                  </a:lnTo>
                  <a:lnTo>
                    <a:pt x="47" y="0"/>
                  </a:lnTo>
                  <a:lnTo>
                    <a:pt x="143" y="0"/>
                  </a:lnTo>
                  <a:lnTo>
                    <a:pt x="191" y="47"/>
                  </a:lnTo>
                  <a:lnTo>
                    <a:pt x="248" y="204"/>
                  </a:lnTo>
                  <a:lnTo>
                    <a:pt x="279" y="371"/>
                  </a:lnTo>
                  <a:lnTo>
                    <a:pt x="310" y="624"/>
                  </a:lnTo>
                  <a:lnTo>
                    <a:pt x="403" y="413"/>
                  </a:lnTo>
                  <a:lnTo>
                    <a:pt x="528" y="288"/>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44" name="Freeform 28"/>
            <p:cNvSpPr>
              <a:spLocks/>
            </p:cNvSpPr>
            <p:nvPr/>
          </p:nvSpPr>
          <p:spPr bwMode="auto">
            <a:xfrm>
              <a:off x="4827588" y="2133600"/>
              <a:ext cx="739775" cy="992188"/>
            </a:xfrm>
            <a:custGeom>
              <a:avLst/>
              <a:gdLst>
                <a:gd name="T0" fmla="*/ 0 w 529"/>
                <a:gd name="T1" fmla="*/ 2147483647 h 625"/>
                <a:gd name="T2" fmla="*/ 0 w 529"/>
                <a:gd name="T3" fmla="*/ 2147483647 h 625"/>
                <a:gd name="T4" fmla="*/ 2147483647 w 529"/>
                <a:gd name="T5" fmla="*/ 0 h 625"/>
                <a:gd name="T6" fmla="*/ 2147483647 w 529"/>
                <a:gd name="T7" fmla="*/ 0 h 625"/>
                <a:gd name="T8" fmla="*/ 2147483647 w 529"/>
                <a:gd name="T9" fmla="*/ 2147483647 h 625"/>
                <a:gd name="T10" fmla="*/ 2147483647 w 529"/>
                <a:gd name="T11" fmla="*/ 2147483647 h 625"/>
                <a:gd name="T12" fmla="*/ 2147483647 w 529"/>
                <a:gd name="T13" fmla="*/ 2147483647 h 625"/>
                <a:gd name="T14" fmla="*/ 2147483647 w 529"/>
                <a:gd name="T15" fmla="*/ 2147483647 h 625"/>
                <a:gd name="T16" fmla="*/ 2147483647 w 529"/>
                <a:gd name="T17" fmla="*/ 2147483647 h 625"/>
                <a:gd name="T18" fmla="*/ 2147483647 w 529"/>
                <a:gd name="T19" fmla="*/ 2147483647 h 6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9"/>
                <a:gd name="T31" fmla="*/ 0 h 625"/>
                <a:gd name="T32" fmla="*/ 529 w 529"/>
                <a:gd name="T33" fmla="*/ 625 h 6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9" h="625">
                  <a:moveTo>
                    <a:pt x="0" y="281"/>
                  </a:moveTo>
                  <a:lnTo>
                    <a:pt x="0" y="96"/>
                  </a:lnTo>
                  <a:lnTo>
                    <a:pt x="47" y="0"/>
                  </a:lnTo>
                  <a:lnTo>
                    <a:pt x="143" y="0"/>
                  </a:lnTo>
                  <a:lnTo>
                    <a:pt x="191" y="47"/>
                  </a:lnTo>
                  <a:lnTo>
                    <a:pt x="248" y="204"/>
                  </a:lnTo>
                  <a:lnTo>
                    <a:pt x="279" y="371"/>
                  </a:lnTo>
                  <a:lnTo>
                    <a:pt x="310" y="624"/>
                  </a:lnTo>
                  <a:lnTo>
                    <a:pt x="403" y="413"/>
                  </a:lnTo>
                  <a:lnTo>
                    <a:pt x="528" y="288"/>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45" name="Freeform 29"/>
            <p:cNvSpPr>
              <a:spLocks/>
            </p:cNvSpPr>
            <p:nvPr/>
          </p:nvSpPr>
          <p:spPr bwMode="auto">
            <a:xfrm>
              <a:off x="4038600" y="5029200"/>
              <a:ext cx="838200" cy="609600"/>
            </a:xfrm>
            <a:custGeom>
              <a:avLst/>
              <a:gdLst>
                <a:gd name="T0" fmla="*/ 0 w 817"/>
                <a:gd name="T1" fmla="*/ 2147483647 h 385"/>
                <a:gd name="T2" fmla="*/ 2147483647 w 817"/>
                <a:gd name="T3" fmla="*/ 2147483647 h 385"/>
                <a:gd name="T4" fmla="*/ 2147483647 w 817"/>
                <a:gd name="T5" fmla="*/ 0 h 385"/>
                <a:gd name="T6" fmla="*/ 2147483647 w 817"/>
                <a:gd name="T7" fmla="*/ 2147483647 h 385"/>
                <a:gd name="T8" fmla="*/ 2147483647 w 817"/>
                <a:gd name="T9" fmla="*/ 2147483647 h 385"/>
                <a:gd name="T10" fmla="*/ 2147483647 w 817"/>
                <a:gd name="T11" fmla="*/ 2147483647 h 385"/>
                <a:gd name="T12" fmla="*/ 2147483647 w 817"/>
                <a:gd name="T13" fmla="*/ 2147483647 h 385"/>
                <a:gd name="T14" fmla="*/ 0 60000 65536"/>
                <a:gd name="T15" fmla="*/ 0 60000 65536"/>
                <a:gd name="T16" fmla="*/ 0 60000 65536"/>
                <a:gd name="T17" fmla="*/ 0 60000 65536"/>
                <a:gd name="T18" fmla="*/ 0 60000 65536"/>
                <a:gd name="T19" fmla="*/ 0 60000 65536"/>
                <a:gd name="T20" fmla="*/ 0 60000 65536"/>
                <a:gd name="T21" fmla="*/ 0 w 817"/>
                <a:gd name="T22" fmla="*/ 0 h 385"/>
                <a:gd name="T23" fmla="*/ 817 w 817"/>
                <a:gd name="T24" fmla="*/ 385 h 3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7" h="385">
                  <a:moveTo>
                    <a:pt x="0" y="384"/>
                  </a:moveTo>
                  <a:lnTo>
                    <a:pt x="151" y="192"/>
                  </a:lnTo>
                  <a:lnTo>
                    <a:pt x="302" y="0"/>
                  </a:lnTo>
                  <a:lnTo>
                    <a:pt x="392" y="192"/>
                  </a:lnTo>
                  <a:lnTo>
                    <a:pt x="483" y="301"/>
                  </a:lnTo>
                  <a:lnTo>
                    <a:pt x="634" y="384"/>
                  </a:lnTo>
                  <a:lnTo>
                    <a:pt x="816" y="384"/>
                  </a:lnTo>
                </a:path>
              </a:pathLst>
            </a:custGeom>
            <a:noFill/>
            <a:ln w="508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46" name="Freeform 30"/>
            <p:cNvSpPr>
              <a:spLocks/>
            </p:cNvSpPr>
            <p:nvPr/>
          </p:nvSpPr>
          <p:spPr bwMode="auto">
            <a:xfrm>
              <a:off x="4876800" y="5029200"/>
              <a:ext cx="838200" cy="611188"/>
            </a:xfrm>
            <a:custGeom>
              <a:avLst/>
              <a:gdLst>
                <a:gd name="T0" fmla="*/ 0 w 817"/>
                <a:gd name="T1" fmla="*/ 2147483647 h 385"/>
                <a:gd name="T2" fmla="*/ 2147483647 w 817"/>
                <a:gd name="T3" fmla="*/ 2147483647 h 385"/>
                <a:gd name="T4" fmla="*/ 2147483647 w 817"/>
                <a:gd name="T5" fmla="*/ 0 h 385"/>
                <a:gd name="T6" fmla="*/ 2147483647 w 817"/>
                <a:gd name="T7" fmla="*/ 2147483647 h 385"/>
                <a:gd name="T8" fmla="*/ 2147483647 w 817"/>
                <a:gd name="T9" fmla="*/ 2147483647 h 385"/>
                <a:gd name="T10" fmla="*/ 2147483647 w 817"/>
                <a:gd name="T11" fmla="*/ 2147483647 h 385"/>
                <a:gd name="T12" fmla="*/ 2147483647 w 817"/>
                <a:gd name="T13" fmla="*/ 2147483647 h 385"/>
                <a:gd name="T14" fmla="*/ 0 60000 65536"/>
                <a:gd name="T15" fmla="*/ 0 60000 65536"/>
                <a:gd name="T16" fmla="*/ 0 60000 65536"/>
                <a:gd name="T17" fmla="*/ 0 60000 65536"/>
                <a:gd name="T18" fmla="*/ 0 60000 65536"/>
                <a:gd name="T19" fmla="*/ 0 60000 65536"/>
                <a:gd name="T20" fmla="*/ 0 60000 65536"/>
                <a:gd name="T21" fmla="*/ 0 w 817"/>
                <a:gd name="T22" fmla="*/ 0 h 385"/>
                <a:gd name="T23" fmla="*/ 817 w 817"/>
                <a:gd name="T24" fmla="*/ 385 h 3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7" h="385">
                  <a:moveTo>
                    <a:pt x="0" y="384"/>
                  </a:moveTo>
                  <a:lnTo>
                    <a:pt x="151" y="192"/>
                  </a:lnTo>
                  <a:lnTo>
                    <a:pt x="302" y="0"/>
                  </a:lnTo>
                  <a:lnTo>
                    <a:pt x="392" y="192"/>
                  </a:lnTo>
                  <a:lnTo>
                    <a:pt x="483" y="301"/>
                  </a:lnTo>
                  <a:lnTo>
                    <a:pt x="634" y="384"/>
                  </a:lnTo>
                  <a:lnTo>
                    <a:pt x="816" y="384"/>
                  </a:lnTo>
                </a:path>
              </a:pathLst>
            </a:custGeom>
            <a:noFill/>
            <a:ln w="50800" cap="rnd">
              <a:solidFill>
                <a:srgbClr val="FF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47" name="Freeform 31"/>
            <p:cNvSpPr>
              <a:spLocks/>
            </p:cNvSpPr>
            <p:nvPr/>
          </p:nvSpPr>
          <p:spPr bwMode="auto">
            <a:xfrm>
              <a:off x="4038600" y="4248150"/>
              <a:ext cx="762000" cy="400050"/>
            </a:xfrm>
            <a:custGeom>
              <a:avLst/>
              <a:gdLst>
                <a:gd name="T0" fmla="*/ 0 w 320"/>
                <a:gd name="T1" fmla="*/ 2147483647 h 252"/>
                <a:gd name="T2" fmla="*/ 2147483647 w 320"/>
                <a:gd name="T3" fmla="*/ 2147483647 h 252"/>
                <a:gd name="T4" fmla="*/ 2147483647 w 320"/>
                <a:gd name="T5" fmla="*/ 2147483647 h 252"/>
                <a:gd name="T6" fmla="*/ 2147483647 w 320"/>
                <a:gd name="T7" fmla="*/ 2147483647 h 252"/>
                <a:gd name="T8" fmla="*/ 2147483647 w 320"/>
                <a:gd name="T9" fmla="*/ 2147483647 h 252"/>
                <a:gd name="T10" fmla="*/ 2147483647 w 320"/>
                <a:gd name="T11" fmla="*/ 2147483647 h 252"/>
                <a:gd name="T12" fmla="*/ 2147483647 w 320"/>
                <a:gd name="T13" fmla="*/ 0 h 252"/>
                <a:gd name="T14" fmla="*/ 2147483647 w 320"/>
                <a:gd name="T15" fmla="*/ 2147483647 h 252"/>
                <a:gd name="T16" fmla="*/ 2147483647 w 320"/>
                <a:gd name="T17" fmla="*/ 2147483647 h 252"/>
                <a:gd name="T18" fmla="*/ 2147483647 w 320"/>
                <a:gd name="T19" fmla="*/ 2147483647 h 252"/>
                <a:gd name="T20" fmla="*/ 2147483647 w 320"/>
                <a:gd name="T21" fmla="*/ 2147483647 h 2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52"/>
                <a:gd name="T35" fmla="*/ 320 w 320"/>
                <a:gd name="T36" fmla="*/ 252 h 2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52">
                  <a:moveTo>
                    <a:pt x="0" y="112"/>
                  </a:moveTo>
                  <a:lnTo>
                    <a:pt x="35" y="252"/>
                  </a:lnTo>
                  <a:lnTo>
                    <a:pt x="88" y="108"/>
                  </a:lnTo>
                  <a:lnTo>
                    <a:pt x="148" y="88"/>
                  </a:lnTo>
                  <a:lnTo>
                    <a:pt x="156" y="52"/>
                  </a:lnTo>
                  <a:lnTo>
                    <a:pt x="168" y="20"/>
                  </a:lnTo>
                  <a:lnTo>
                    <a:pt x="204" y="0"/>
                  </a:lnTo>
                  <a:lnTo>
                    <a:pt x="228" y="16"/>
                  </a:lnTo>
                  <a:lnTo>
                    <a:pt x="240" y="40"/>
                  </a:lnTo>
                  <a:lnTo>
                    <a:pt x="256" y="104"/>
                  </a:lnTo>
                  <a:lnTo>
                    <a:pt x="320" y="108"/>
                  </a:lnTo>
                </a:path>
              </a:pathLst>
            </a:custGeom>
            <a:noFill/>
            <a:ln w="508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88448" name="Freeform 32"/>
            <p:cNvSpPr>
              <a:spLocks/>
            </p:cNvSpPr>
            <p:nvPr/>
          </p:nvSpPr>
          <p:spPr bwMode="auto">
            <a:xfrm>
              <a:off x="4800600" y="4248150"/>
              <a:ext cx="762000" cy="400050"/>
            </a:xfrm>
            <a:custGeom>
              <a:avLst/>
              <a:gdLst>
                <a:gd name="T0" fmla="*/ 0 w 320"/>
                <a:gd name="T1" fmla="*/ 2147483647 h 252"/>
                <a:gd name="T2" fmla="*/ 2147483647 w 320"/>
                <a:gd name="T3" fmla="*/ 2147483647 h 252"/>
                <a:gd name="T4" fmla="*/ 2147483647 w 320"/>
                <a:gd name="T5" fmla="*/ 2147483647 h 252"/>
                <a:gd name="T6" fmla="*/ 2147483647 w 320"/>
                <a:gd name="T7" fmla="*/ 2147483647 h 252"/>
                <a:gd name="T8" fmla="*/ 2147483647 w 320"/>
                <a:gd name="T9" fmla="*/ 2147483647 h 252"/>
                <a:gd name="T10" fmla="*/ 2147483647 w 320"/>
                <a:gd name="T11" fmla="*/ 2147483647 h 252"/>
                <a:gd name="T12" fmla="*/ 2147483647 w 320"/>
                <a:gd name="T13" fmla="*/ 0 h 252"/>
                <a:gd name="T14" fmla="*/ 2147483647 w 320"/>
                <a:gd name="T15" fmla="*/ 2147483647 h 252"/>
                <a:gd name="T16" fmla="*/ 2147483647 w 320"/>
                <a:gd name="T17" fmla="*/ 2147483647 h 252"/>
                <a:gd name="T18" fmla="*/ 2147483647 w 320"/>
                <a:gd name="T19" fmla="*/ 2147483647 h 252"/>
                <a:gd name="T20" fmla="*/ 2147483647 w 320"/>
                <a:gd name="T21" fmla="*/ 2147483647 h 25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0"/>
                <a:gd name="T34" fmla="*/ 0 h 252"/>
                <a:gd name="T35" fmla="*/ 320 w 320"/>
                <a:gd name="T36" fmla="*/ 252 h 25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0" h="252">
                  <a:moveTo>
                    <a:pt x="0" y="112"/>
                  </a:moveTo>
                  <a:lnTo>
                    <a:pt x="35" y="252"/>
                  </a:lnTo>
                  <a:lnTo>
                    <a:pt x="88" y="108"/>
                  </a:lnTo>
                  <a:lnTo>
                    <a:pt x="148" y="88"/>
                  </a:lnTo>
                  <a:lnTo>
                    <a:pt x="156" y="52"/>
                  </a:lnTo>
                  <a:lnTo>
                    <a:pt x="168" y="20"/>
                  </a:lnTo>
                  <a:lnTo>
                    <a:pt x="204" y="0"/>
                  </a:lnTo>
                  <a:lnTo>
                    <a:pt x="228" y="16"/>
                  </a:lnTo>
                  <a:lnTo>
                    <a:pt x="240" y="40"/>
                  </a:lnTo>
                  <a:lnTo>
                    <a:pt x="256" y="104"/>
                  </a:lnTo>
                  <a:lnTo>
                    <a:pt x="320" y="108"/>
                  </a:lnTo>
                </a:path>
              </a:pathLst>
            </a:custGeom>
            <a:noFill/>
            <a:ln w="508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37"/>
            <p:cNvGrpSpPr>
              <a:grpSpLocks/>
            </p:cNvGrpSpPr>
            <p:nvPr/>
          </p:nvGrpSpPr>
          <p:grpSpPr bwMode="auto">
            <a:xfrm>
              <a:off x="228600" y="2009775"/>
              <a:ext cx="1295400" cy="3781425"/>
              <a:chOff x="288" y="1410"/>
              <a:chExt cx="816" cy="2382"/>
            </a:xfrm>
          </p:grpSpPr>
          <p:sp>
            <p:nvSpPr>
              <p:cNvPr id="66586" name="Rectangle 6"/>
              <p:cNvSpPr>
                <a:spLocks noChangeArrowheads="1"/>
              </p:cNvSpPr>
              <p:nvPr/>
            </p:nvSpPr>
            <p:spPr bwMode="auto">
              <a:xfrm>
                <a:off x="288" y="2370"/>
                <a:ext cx="8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algn="ctr" eaLnBrk="0" hangingPunct="0"/>
                <a:r>
                  <a:rPr lang="en-US" b="1">
                    <a:latin typeface="Abadi MT Condensed Light" charset="0"/>
                  </a:rPr>
                  <a:t>Pressure</a:t>
                </a:r>
              </a:p>
            </p:txBody>
          </p:sp>
          <p:grpSp>
            <p:nvGrpSpPr>
              <p:cNvPr id="66587" name="Group 36"/>
              <p:cNvGrpSpPr>
                <a:grpSpLocks/>
              </p:cNvGrpSpPr>
              <p:nvPr/>
            </p:nvGrpSpPr>
            <p:grpSpPr bwMode="auto">
              <a:xfrm>
                <a:off x="336" y="1410"/>
                <a:ext cx="709" cy="2382"/>
                <a:chOff x="336" y="1410"/>
                <a:chExt cx="709" cy="2382"/>
              </a:xfrm>
            </p:grpSpPr>
            <p:sp>
              <p:nvSpPr>
                <p:cNvPr id="66588" name="Rectangle 8"/>
                <p:cNvSpPr>
                  <a:spLocks noChangeArrowheads="1"/>
                </p:cNvSpPr>
                <p:nvPr/>
              </p:nvSpPr>
              <p:spPr bwMode="auto">
                <a:xfrm>
                  <a:off x="422" y="1410"/>
                  <a:ext cx="4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rgbClr val="FF5050"/>
                      </a:solidFill>
                      <a:latin typeface="Abadi MT Condensed Light" charset="0"/>
                    </a:rPr>
                    <a:t>Flow</a:t>
                  </a:r>
                </a:p>
              </p:txBody>
            </p:sp>
            <p:sp>
              <p:nvSpPr>
                <p:cNvPr id="66589" name="Rectangle 9"/>
                <p:cNvSpPr>
                  <a:spLocks noChangeArrowheads="1"/>
                </p:cNvSpPr>
                <p:nvPr/>
              </p:nvSpPr>
              <p:spPr bwMode="auto">
                <a:xfrm>
                  <a:off x="384" y="3369"/>
                  <a:ext cx="63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dirty="0">
                      <a:latin typeface="Abadi MT Condensed Light" charset="0"/>
                    </a:rPr>
                    <a:t>Volume</a:t>
                  </a:r>
                </a:p>
              </p:txBody>
            </p:sp>
            <p:sp>
              <p:nvSpPr>
                <p:cNvPr id="66590" name="Text Box 10"/>
                <p:cNvSpPr txBox="1">
                  <a:spLocks noChangeArrowheads="1"/>
                </p:cNvSpPr>
                <p:nvPr/>
              </p:nvSpPr>
              <p:spPr bwMode="auto">
                <a:xfrm>
                  <a:off x="432" y="1650"/>
                  <a:ext cx="5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(L/min)</a:t>
                  </a:r>
                </a:p>
              </p:txBody>
            </p:sp>
            <p:sp>
              <p:nvSpPr>
                <p:cNvPr id="66591" name="Text Box 11"/>
                <p:cNvSpPr txBox="1">
                  <a:spLocks noChangeArrowheads="1"/>
                </p:cNvSpPr>
                <p:nvPr/>
              </p:nvSpPr>
              <p:spPr bwMode="auto">
                <a:xfrm>
                  <a:off x="336" y="2610"/>
                  <a:ext cx="7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(cm H</a:t>
                  </a:r>
                  <a:r>
                    <a:rPr lang="en-US" sz="1800" baseline="-25000">
                      <a:latin typeface="Tahoma" pitchFamily="34" charset="0"/>
                    </a:rPr>
                    <a:t>2</a:t>
                  </a:r>
                  <a:r>
                    <a:rPr lang="en-US" sz="1800">
                      <a:latin typeface="Tahoma" pitchFamily="34" charset="0"/>
                    </a:rPr>
                    <a:t>O)</a:t>
                  </a:r>
                </a:p>
              </p:txBody>
            </p:sp>
            <p:sp>
              <p:nvSpPr>
                <p:cNvPr id="66592" name="Text Box 12"/>
                <p:cNvSpPr txBox="1">
                  <a:spLocks noChangeArrowheads="1"/>
                </p:cNvSpPr>
                <p:nvPr/>
              </p:nvSpPr>
              <p:spPr bwMode="auto">
                <a:xfrm>
                  <a:off x="528" y="3561"/>
                  <a:ext cx="3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(ml)</a:t>
                  </a:r>
                </a:p>
              </p:txBody>
            </p:sp>
          </p:grpSp>
        </p:grpSp>
      </p:grpSp>
    </p:spTree>
    <p:extLst>
      <p:ext uri="{BB962C8B-B14F-4D97-AF65-F5344CB8AC3E}">
        <p14:creationId xmlns:p14="http://schemas.microsoft.com/office/powerpoint/2010/main" val="20014212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85800" y="152400"/>
            <a:ext cx="7772400" cy="6324600"/>
            <a:chOff x="685800" y="152400"/>
            <a:chExt cx="7772400" cy="6324600"/>
          </a:xfrm>
        </p:grpSpPr>
        <p:sp>
          <p:nvSpPr>
            <p:cNvPr id="63490" name="Oval 2"/>
            <p:cNvSpPr>
              <a:spLocks noChangeArrowheads="1"/>
            </p:cNvSpPr>
            <p:nvPr/>
          </p:nvSpPr>
          <p:spPr bwMode="auto">
            <a:xfrm>
              <a:off x="4495800" y="1905000"/>
              <a:ext cx="1600200" cy="4114800"/>
            </a:xfrm>
            <a:prstGeom prst="ellipse">
              <a:avLst/>
            </a:prstGeom>
            <a:solidFill>
              <a:srgbClr val="00FFFF">
                <a:alpha val="50195"/>
              </a:srgbClr>
            </a:solidFill>
            <a:ln w="50800" cap="rnd">
              <a:solidFill>
                <a:schemeClr val="folHlink"/>
              </a:solidFill>
              <a:round/>
              <a:headEnd/>
              <a:tailEnd/>
            </a:ln>
          </p:spPr>
          <p:txBody>
            <a:bodyPr wrap="none" anchor="ctr"/>
            <a:lstStyle/>
            <a:p>
              <a:endParaRPr lang="en-US"/>
            </a:p>
          </p:txBody>
        </p:sp>
        <p:grpSp>
          <p:nvGrpSpPr>
            <p:cNvPr id="2" name="Group 3"/>
            <p:cNvGrpSpPr>
              <a:grpSpLocks/>
            </p:cNvGrpSpPr>
            <p:nvPr/>
          </p:nvGrpSpPr>
          <p:grpSpPr bwMode="auto">
            <a:xfrm>
              <a:off x="762000" y="1857375"/>
              <a:ext cx="1295400" cy="3781425"/>
              <a:chOff x="96" y="1440"/>
              <a:chExt cx="816" cy="2382"/>
            </a:xfrm>
          </p:grpSpPr>
          <p:sp>
            <p:nvSpPr>
              <p:cNvPr id="69657" name="Rectangle 4"/>
              <p:cNvSpPr>
                <a:spLocks noChangeArrowheads="1"/>
              </p:cNvSpPr>
              <p:nvPr/>
            </p:nvSpPr>
            <p:spPr bwMode="auto">
              <a:xfrm>
                <a:off x="96" y="2400"/>
                <a:ext cx="8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algn="ctr" eaLnBrk="0" hangingPunct="0"/>
                <a:r>
                  <a:rPr lang="en-US" b="1" dirty="0">
                    <a:latin typeface="Abadi MT Condensed Light" charset="0"/>
                  </a:rPr>
                  <a:t>Pressure</a:t>
                </a:r>
              </a:p>
            </p:txBody>
          </p:sp>
          <p:grpSp>
            <p:nvGrpSpPr>
              <p:cNvPr id="69658" name="Group 5"/>
              <p:cNvGrpSpPr>
                <a:grpSpLocks/>
              </p:cNvGrpSpPr>
              <p:nvPr/>
            </p:nvGrpSpPr>
            <p:grpSpPr bwMode="auto">
              <a:xfrm>
                <a:off x="144" y="1440"/>
                <a:ext cx="720" cy="2382"/>
                <a:chOff x="4512" y="1449"/>
                <a:chExt cx="720" cy="2382"/>
              </a:xfrm>
            </p:grpSpPr>
            <p:sp>
              <p:nvSpPr>
                <p:cNvPr id="69659" name="Rectangle 6"/>
                <p:cNvSpPr>
                  <a:spLocks noChangeArrowheads="1"/>
                </p:cNvSpPr>
                <p:nvPr/>
              </p:nvSpPr>
              <p:spPr bwMode="auto">
                <a:xfrm>
                  <a:off x="4598" y="1449"/>
                  <a:ext cx="4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rgbClr val="FF5050"/>
                      </a:solidFill>
                      <a:latin typeface="Abadi MT Condensed Light" charset="0"/>
                    </a:rPr>
                    <a:t>Flow</a:t>
                  </a:r>
                </a:p>
              </p:txBody>
            </p:sp>
            <p:sp>
              <p:nvSpPr>
                <p:cNvPr id="69660" name="Rectangle 7"/>
                <p:cNvSpPr>
                  <a:spLocks noChangeArrowheads="1"/>
                </p:cNvSpPr>
                <p:nvPr/>
              </p:nvSpPr>
              <p:spPr bwMode="auto">
                <a:xfrm>
                  <a:off x="4560" y="3408"/>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chemeClr val="accent2"/>
                      </a:solidFill>
                      <a:latin typeface="Abadi MT Condensed Light" charset="0"/>
                    </a:rPr>
                    <a:t>Volume</a:t>
                  </a:r>
                </a:p>
              </p:txBody>
            </p:sp>
            <p:sp>
              <p:nvSpPr>
                <p:cNvPr id="69661" name="Text Box 8"/>
                <p:cNvSpPr txBox="1">
                  <a:spLocks noChangeArrowheads="1"/>
                </p:cNvSpPr>
                <p:nvPr/>
              </p:nvSpPr>
              <p:spPr bwMode="auto">
                <a:xfrm>
                  <a:off x="4608" y="1689"/>
                  <a:ext cx="5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(L/min)</a:t>
                  </a:r>
                </a:p>
              </p:txBody>
            </p:sp>
            <p:sp>
              <p:nvSpPr>
                <p:cNvPr id="69662" name="Text Box 9"/>
                <p:cNvSpPr txBox="1">
                  <a:spLocks noChangeArrowheads="1"/>
                </p:cNvSpPr>
                <p:nvPr/>
              </p:nvSpPr>
              <p:spPr bwMode="auto">
                <a:xfrm>
                  <a:off x="4512" y="2649"/>
                  <a:ext cx="7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(cm H</a:t>
                  </a:r>
                  <a:r>
                    <a:rPr lang="en-US" sz="1800" baseline="-25000">
                      <a:latin typeface="Tahoma" pitchFamily="34" charset="0"/>
                    </a:rPr>
                    <a:t>2</a:t>
                  </a:r>
                  <a:r>
                    <a:rPr lang="en-US" sz="1800">
                      <a:latin typeface="Tahoma" pitchFamily="34" charset="0"/>
                    </a:rPr>
                    <a:t>O)</a:t>
                  </a:r>
                </a:p>
              </p:txBody>
            </p:sp>
            <p:sp>
              <p:nvSpPr>
                <p:cNvPr id="69663" name="Text Box 10"/>
                <p:cNvSpPr txBox="1">
                  <a:spLocks noChangeArrowheads="1"/>
                </p:cNvSpPr>
                <p:nvPr/>
              </p:nvSpPr>
              <p:spPr bwMode="auto">
                <a:xfrm>
                  <a:off x="4704" y="3600"/>
                  <a:ext cx="3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(ml)</a:t>
                  </a:r>
                </a:p>
              </p:txBody>
            </p:sp>
          </p:grpSp>
        </p:grpSp>
        <p:sp>
          <p:nvSpPr>
            <p:cNvPr id="63501" name="Rectangle 13"/>
            <p:cNvSpPr>
              <a:spLocks noChangeArrowheads="1"/>
            </p:cNvSpPr>
            <p:nvPr/>
          </p:nvSpPr>
          <p:spPr bwMode="auto">
            <a:xfrm>
              <a:off x="2590800" y="3276600"/>
              <a:ext cx="1204913" cy="314325"/>
            </a:xfrm>
            <a:prstGeom prst="rect">
              <a:avLst/>
            </a:prstGeom>
            <a:solidFill>
              <a:srgbClr val="FFFF00"/>
            </a:solidFill>
            <a:ln w="9525">
              <a:solidFill>
                <a:srgbClr val="FF9933"/>
              </a:solidFill>
              <a:miter lim="800000"/>
              <a:headEnd/>
              <a:tailEnd/>
            </a:ln>
            <a:effectLst/>
          </p:spPr>
          <p:txBody>
            <a:bodyPr wrap="none" lIns="92075" tIns="46038" rIns="92075" bIns="46038">
              <a:spAutoFit/>
            </a:bodyPr>
            <a:lstStyle/>
            <a:p>
              <a:pPr eaLnBrk="0" hangingPunct="0">
                <a:defRPr/>
              </a:pPr>
              <a:r>
                <a:rPr lang="en-US" sz="1400" b="1" dirty="0">
                  <a:solidFill>
                    <a:srgbClr val="000000"/>
                  </a:solidFill>
                  <a:effectLst>
                    <a:outerShdw blurRad="38100" dist="38100" dir="2700000" algn="tl">
                      <a:srgbClr val="FFFFFF"/>
                    </a:outerShdw>
                  </a:effectLst>
                  <a:latin typeface="Century Gothic" pitchFamily="34" charset="0"/>
                </a:rPr>
                <a:t>Set PC level</a:t>
              </a:r>
            </a:p>
          </p:txBody>
        </p:sp>
        <p:sp>
          <p:nvSpPr>
            <p:cNvPr id="63503" name="Line 15"/>
            <p:cNvSpPr>
              <a:spLocks noChangeShapeType="1"/>
            </p:cNvSpPr>
            <p:nvPr/>
          </p:nvSpPr>
          <p:spPr bwMode="auto">
            <a:xfrm>
              <a:off x="2286000" y="1143000"/>
              <a:ext cx="0" cy="457200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504" name="Line 16"/>
            <p:cNvSpPr>
              <a:spLocks noChangeShapeType="1"/>
            </p:cNvSpPr>
            <p:nvPr/>
          </p:nvSpPr>
          <p:spPr bwMode="auto">
            <a:xfrm>
              <a:off x="2286000" y="25908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505" name="Line 17"/>
            <p:cNvSpPr>
              <a:spLocks noChangeShapeType="1"/>
            </p:cNvSpPr>
            <p:nvPr/>
          </p:nvSpPr>
          <p:spPr bwMode="auto">
            <a:xfrm>
              <a:off x="2286000" y="44196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506" name="Line 18"/>
            <p:cNvSpPr>
              <a:spLocks noChangeShapeType="1"/>
            </p:cNvSpPr>
            <p:nvPr/>
          </p:nvSpPr>
          <p:spPr bwMode="auto">
            <a:xfrm>
              <a:off x="2286000" y="57150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3507" name="Text Box 19"/>
            <p:cNvSpPr txBox="1">
              <a:spLocks noChangeArrowheads="1"/>
            </p:cNvSpPr>
            <p:nvPr/>
          </p:nvSpPr>
          <p:spPr bwMode="auto">
            <a:xfrm>
              <a:off x="6477000" y="5791200"/>
              <a:ext cx="1092200" cy="396875"/>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defRPr/>
              </a:pPr>
              <a:r>
                <a:rPr lang="en-US" sz="2000" b="1" smtClean="0">
                  <a:effectLst>
                    <a:outerShdw blurRad="38100" dist="38100" dir="2700000" algn="tl">
                      <a:srgbClr val="000066"/>
                    </a:outerShdw>
                  </a:effectLst>
                  <a:latin typeface="Abadi MT Condensed Light" charset="0"/>
                </a:rPr>
                <a:t>Time (sec)</a:t>
              </a:r>
            </a:p>
          </p:txBody>
        </p:sp>
        <p:sp>
          <p:nvSpPr>
            <p:cNvPr id="63510" name="Freeform 22"/>
            <p:cNvSpPr>
              <a:spLocks/>
            </p:cNvSpPr>
            <p:nvPr/>
          </p:nvSpPr>
          <p:spPr bwMode="auto">
            <a:xfrm>
              <a:off x="2667000" y="3676650"/>
              <a:ext cx="2201863"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1" name="Freeform 23"/>
            <p:cNvSpPr>
              <a:spLocks/>
            </p:cNvSpPr>
            <p:nvPr/>
          </p:nvSpPr>
          <p:spPr bwMode="auto">
            <a:xfrm>
              <a:off x="2679700" y="1600200"/>
              <a:ext cx="773113"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2" name="Freeform 24"/>
            <p:cNvSpPr>
              <a:spLocks/>
            </p:cNvSpPr>
            <p:nvPr/>
          </p:nvSpPr>
          <p:spPr bwMode="auto">
            <a:xfrm>
              <a:off x="3452813" y="2589213"/>
              <a:ext cx="1576387" cy="687387"/>
            </a:xfrm>
            <a:custGeom>
              <a:avLst/>
              <a:gdLst>
                <a:gd name="T0" fmla="*/ 0 w 1000"/>
                <a:gd name="T1" fmla="*/ 2147483647 h 433"/>
                <a:gd name="T2" fmla="*/ 0 w 1000"/>
                <a:gd name="T3" fmla="*/ 2147483647 h 433"/>
                <a:gd name="T4" fmla="*/ 2147483647 w 1000"/>
                <a:gd name="T5" fmla="*/ 2147483647 h 433"/>
                <a:gd name="T6" fmla="*/ 2147483647 w 1000"/>
                <a:gd name="T7" fmla="*/ 2147483647 h 433"/>
                <a:gd name="T8" fmla="*/ 2147483647 w 1000"/>
                <a:gd name="T9" fmla="*/ 2147483647 h 433"/>
                <a:gd name="T10" fmla="*/ 2147483647 w 1000"/>
                <a:gd name="T11" fmla="*/ 2147483647 h 433"/>
                <a:gd name="T12" fmla="*/ 2147483647 w 1000"/>
                <a:gd name="T13" fmla="*/ 2147483647 h 433"/>
                <a:gd name="T14" fmla="*/ 2147483647 w 1000"/>
                <a:gd name="T15" fmla="*/ 0 h 433"/>
                <a:gd name="T16" fmla="*/ 2147483647 w 100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0"/>
                <a:gd name="T28" fmla="*/ 0 h 433"/>
                <a:gd name="T29" fmla="*/ 1000 w 100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0" h="433">
                  <a:moveTo>
                    <a:pt x="0" y="17"/>
                  </a:moveTo>
                  <a:lnTo>
                    <a:pt x="0" y="433"/>
                  </a:lnTo>
                  <a:lnTo>
                    <a:pt x="80" y="389"/>
                  </a:lnTo>
                  <a:lnTo>
                    <a:pt x="140" y="345"/>
                  </a:lnTo>
                  <a:lnTo>
                    <a:pt x="192" y="273"/>
                  </a:lnTo>
                  <a:lnTo>
                    <a:pt x="252" y="153"/>
                  </a:lnTo>
                  <a:lnTo>
                    <a:pt x="296" y="57"/>
                  </a:lnTo>
                  <a:lnTo>
                    <a:pt x="327" y="0"/>
                  </a:lnTo>
                  <a:lnTo>
                    <a:pt x="100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5" name="Freeform 27"/>
            <p:cNvSpPr>
              <a:spLocks/>
            </p:cNvSpPr>
            <p:nvPr/>
          </p:nvSpPr>
          <p:spPr bwMode="auto">
            <a:xfrm>
              <a:off x="6324600" y="3676650"/>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6" name="Freeform 28"/>
            <p:cNvSpPr>
              <a:spLocks/>
            </p:cNvSpPr>
            <p:nvPr/>
          </p:nvSpPr>
          <p:spPr bwMode="auto">
            <a:xfrm>
              <a:off x="6337300" y="1600200"/>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7" name="Freeform 29"/>
            <p:cNvSpPr>
              <a:spLocks/>
            </p:cNvSpPr>
            <p:nvPr/>
          </p:nvSpPr>
          <p:spPr bwMode="auto">
            <a:xfrm>
              <a:off x="7086600" y="2589213"/>
              <a:ext cx="1333500" cy="687387"/>
            </a:xfrm>
            <a:custGeom>
              <a:avLst/>
              <a:gdLst>
                <a:gd name="T0" fmla="*/ 0 w 840"/>
                <a:gd name="T1" fmla="*/ 2147483647 h 433"/>
                <a:gd name="T2" fmla="*/ 0 w 840"/>
                <a:gd name="T3" fmla="*/ 2147483647 h 433"/>
                <a:gd name="T4" fmla="*/ 2147483647 w 840"/>
                <a:gd name="T5" fmla="*/ 2147483647 h 433"/>
                <a:gd name="T6" fmla="*/ 2147483647 w 840"/>
                <a:gd name="T7" fmla="*/ 2147483647 h 433"/>
                <a:gd name="T8" fmla="*/ 2147483647 w 840"/>
                <a:gd name="T9" fmla="*/ 2147483647 h 433"/>
                <a:gd name="T10" fmla="*/ 2147483647 w 840"/>
                <a:gd name="T11" fmla="*/ 2147483647 h 433"/>
                <a:gd name="T12" fmla="*/ 2147483647 w 840"/>
                <a:gd name="T13" fmla="*/ 2147483647 h 433"/>
                <a:gd name="T14" fmla="*/ 2147483647 w 840"/>
                <a:gd name="T15" fmla="*/ 0 h 433"/>
                <a:gd name="T16" fmla="*/ 2147483647 w 84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0"/>
                <a:gd name="T28" fmla="*/ 0 h 433"/>
                <a:gd name="T29" fmla="*/ 840 w 84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0" h="433">
                  <a:moveTo>
                    <a:pt x="0" y="17"/>
                  </a:moveTo>
                  <a:lnTo>
                    <a:pt x="0" y="433"/>
                  </a:lnTo>
                  <a:lnTo>
                    <a:pt x="80" y="389"/>
                  </a:lnTo>
                  <a:lnTo>
                    <a:pt x="140" y="345"/>
                  </a:lnTo>
                  <a:lnTo>
                    <a:pt x="192" y="273"/>
                  </a:lnTo>
                  <a:lnTo>
                    <a:pt x="252" y="153"/>
                  </a:lnTo>
                  <a:lnTo>
                    <a:pt x="296" y="57"/>
                  </a:lnTo>
                  <a:lnTo>
                    <a:pt x="327" y="0"/>
                  </a:lnTo>
                  <a:lnTo>
                    <a:pt x="84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8" name="Freeform 30"/>
            <p:cNvSpPr>
              <a:spLocks/>
            </p:cNvSpPr>
            <p:nvPr/>
          </p:nvSpPr>
          <p:spPr bwMode="auto">
            <a:xfrm>
              <a:off x="6096000" y="4419600"/>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19" name="Freeform 31"/>
            <p:cNvSpPr>
              <a:spLocks/>
            </p:cNvSpPr>
            <p:nvPr/>
          </p:nvSpPr>
          <p:spPr bwMode="auto">
            <a:xfrm>
              <a:off x="2438400" y="4419600"/>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20" name="Freeform 32"/>
            <p:cNvSpPr>
              <a:spLocks/>
            </p:cNvSpPr>
            <p:nvPr/>
          </p:nvSpPr>
          <p:spPr bwMode="auto">
            <a:xfrm>
              <a:off x="5029200" y="2286000"/>
              <a:ext cx="1295400" cy="684213"/>
            </a:xfrm>
            <a:custGeom>
              <a:avLst/>
              <a:gdLst>
                <a:gd name="T0" fmla="*/ 0 w 816"/>
                <a:gd name="T1" fmla="*/ 2147483647 h 431"/>
                <a:gd name="T2" fmla="*/ 0 w 816"/>
                <a:gd name="T3" fmla="*/ 2147483647 h 431"/>
                <a:gd name="T4" fmla="*/ 2147483647 w 816"/>
                <a:gd name="T5" fmla="*/ 0 h 431"/>
                <a:gd name="T6" fmla="*/ 2147483647 w 816"/>
                <a:gd name="T7" fmla="*/ 0 h 431"/>
                <a:gd name="T8" fmla="*/ 2147483647 w 816"/>
                <a:gd name="T9" fmla="*/ 2147483647 h 431"/>
                <a:gd name="T10" fmla="*/ 2147483647 w 816"/>
                <a:gd name="T11" fmla="*/ 2147483647 h 431"/>
                <a:gd name="T12" fmla="*/ 2147483647 w 816"/>
                <a:gd name="T13" fmla="*/ 2147483647 h 431"/>
                <a:gd name="T14" fmla="*/ 2147483647 w 816"/>
                <a:gd name="T15" fmla="*/ 2147483647 h 431"/>
                <a:gd name="T16" fmla="*/ 2147483647 w 816"/>
                <a:gd name="T17" fmla="*/ 2147483647 h 431"/>
                <a:gd name="T18" fmla="*/ 2147483647 w 816"/>
                <a:gd name="T19" fmla="*/ 2147483647 h 431"/>
                <a:gd name="T20" fmla="*/ 2147483647 w 816"/>
                <a:gd name="T21" fmla="*/ 2147483647 h 4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16"/>
                <a:gd name="T34" fmla="*/ 0 h 431"/>
                <a:gd name="T35" fmla="*/ 816 w 816"/>
                <a:gd name="T36" fmla="*/ 431 h 4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16" h="431">
                  <a:moveTo>
                    <a:pt x="0" y="194"/>
                  </a:moveTo>
                  <a:lnTo>
                    <a:pt x="0" y="66"/>
                  </a:lnTo>
                  <a:lnTo>
                    <a:pt x="41" y="0"/>
                  </a:lnTo>
                  <a:lnTo>
                    <a:pt x="126" y="0"/>
                  </a:lnTo>
                  <a:lnTo>
                    <a:pt x="168" y="32"/>
                  </a:lnTo>
                  <a:lnTo>
                    <a:pt x="218" y="141"/>
                  </a:lnTo>
                  <a:lnTo>
                    <a:pt x="246" y="256"/>
                  </a:lnTo>
                  <a:lnTo>
                    <a:pt x="273" y="431"/>
                  </a:lnTo>
                  <a:lnTo>
                    <a:pt x="355" y="285"/>
                  </a:lnTo>
                  <a:lnTo>
                    <a:pt x="384" y="200"/>
                  </a:lnTo>
                  <a:lnTo>
                    <a:pt x="816" y="200"/>
                  </a:lnTo>
                </a:path>
              </a:pathLst>
            </a:custGeom>
            <a:noFill/>
            <a:ln w="50800" cap="rnd">
              <a:solidFill>
                <a:srgbClr val="66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21" name="Freeform 33"/>
            <p:cNvSpPr>
              <a:spLocks/>
            </p:cNvSpPr>
            <p:nvPr/>
          </p:nvSpPr>
          <p:spPr bwMode="auto">
            <a:xfrm>
              <a:off x="4902200" y="5105400"/>
              <a:ext cx="1270000" cy="622300"/>
            </a:xfrm>
            <a:custGeom>
              <a:avLst/>
              <a:gdLst>
                <a:gd name="T0" fmla="*/ 0 w 800"/>
                <a:gd name="T1" fmla="*/ 2147483647 h 392"/>
                <a:gd name="T2" fmla="*/ 2147483647 w 800"/>
                <a:gd name="T3" fmla="*/ 2147483647 h 392"/>
                <a:gd name="T4" fmla="*/ 2147483647 w 800"/>
                <a:gd name="T5" fmla="*/ 0 h 392"/>
                <a:gd name="T6" fmla="*/ 2147483647 w 800"/>
                <a:gd name="T7" fmla="*/ 2147483647 h 392"/>
                <a:gd name="T8" fmla="*/ 2147483647 w 800"/>
                <a:gd name="T9" fmla="*/ 2147483647 h 392"/>
                <a:gd name="T10" fmla="*/ 2147483647 w 800"/>
                <a:gd name="T11" fmla="*/ 2147483647 h 392"/>
                <a:gd name="T12" fmla="*/ 2147483647 w 800"/>
                <a:gd name="T13" fmla="*/ 2147483647 h 392"/>
                <a:gd name="T14" fmla="*/ 0 60000 65536"/>
                <a:gd name="T15" fmla="*/ 0 60000 65536"/>
                <a:gd name="T16" fmla="*/ 0 60000 65536"/>
                <a:gd name="T17" fmla="*/ 0 60000 65536"/>
                <a:gd name="T18" fmla="*/ 0 60000 65536"/>
                <a:gd name="T19" fmla="*/ 0 60000 65536"/>
                <a:gd name="T20" fmla="*/ 0 60000 65536"/>
                <a:gd name="T21" fmla="*/ 0 w 800"/>
                <a:gd name="T22" fmla="*/ 0 h 392"/>
                <a:gd name="T23" fmla="*/ 800 w 800"/>
                <a:gd name="T24" fmla="*/ 392 h 3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0" h="392">
                  <a:moveTo>
                    <a:pt x="0" y="389"/>
                  </a:moveTo>
                  <a:lnTo>
                    <a:pt x="98" y="194"/>
                  </a:lnTo>
                  <a:lnTo>
                    <a:pt x="195" y="0"/>
                  </a:lnTo>
                  <a:lnTo>
                    <a:pt x="253" y="194"/>
                  </a:lnTo>
                  <a:lnTo>
                    <a:pt x="312" y="305"/>
                  </a:lnTo>
                  <a:lnTo>
                    <a:pt x="410" y="389"/>
                  </a:lnTo>
                  <a:lnTo>
                    <a:pt x="800" y="392"/>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22" name="Freeform 34"/>
            <p:cNvSpPr>
              <a:spLocks/>
            </p:cNvSpPr>
            <p:nvPr/>
          </p:nvSpPr>
          <p:spPr bwMode="auto">
            <a:xfrm>
              <a:off x="4876800" y="4241800"/>
              <a:ext cx="1181100" cy="406400"/>
            </a:xfrm>
            <a:custGeom>
              <a:avLst/>
              <a:gdLst>
                <a:gd name="T0" fmla="*/ 0 w 744"/>
                <a:gd name="T1" fmla="*/ 2147483647 h 256"/>
                <a:gd name="T2" fmla="*/ 2147483647 w 744"/>
                <a:gd name="T3" fmla="*/ 2147483647 h 256"/>
                <a:gd name="T4" fmla="*/ 2147483647 w 744"/>
                <a:gd name="T5" fmla="*/ 2147483647 h 256"/>
                <a:gd name="T6" fmla="*/ 2147483647 w 744"/>
                <a:gd name="T7" fmla="*/ 2147483647 h 256"/>
                <a:gd name="T8" fmla="*/ 2147483647 w 744"/>
                <a:gd name="T9" fmla="*/ 2147483647 h 256"/>
                <a:gd name="T10" fmla="*/ 2147483647 w 744"/>
                <a:gd name="T11" fmla="*/ 2147483647 h 256"/>
                <a:gd name="T12" fmla="*/ 2147483647 w 744"/>
                <a:gd name="T13" fmla="*/ 0 h 256"/>
                <a:gd name="T14" fmla="*/ 2147483647 w 744"/>
                <a:gd name="T15" fmla="*/ 2147483647 h 256"/>
                <a:gd name="T16" fmla="*/ 2147483647 w 744"/>
                <a:gd name="T17" fmla="*/ 2147483647 h 256"/>
                <a:gd name="T18" fmla="*/ 2147483647 w 744"/>
                <a:gd name="T19" fmla="*/ 2147483647 h 256"/>
                <a:gd name="T20" fmla="*/ 2147483647 w 744"/>
                <a:gd name="T21" fmla="*/ 2147483647 h 25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44"/>
                <a:gd name="T34" fmla="*/ 0 h 256"/>
                <a:gd name="T35" fmla="*/ 744 w 744"/>
                <a:gd name="T36" fmla="*/ 256 h 25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44" h="256">
                  <a:moveTo>
                    <a:pt x="0" y="114"/>
                  </a:moveTo>
                  <a:lnTo>
                    <a:pt x="53" y="256"/>
                  </a:lnTo>
                  <a:lnTo>
                    <a:pt x="132" y="110"/>
                  </a:lnTo>
                  <a:lnTo>
                    <a:pt x="222" y="89"/>
                  </a:lnTo>
                  <a:lnTo>
                    <a:pt x="234" y="53"/>
                  </a:lnTo>
                  <a:lnTo>
                    <a:pt x="252" y="20"/>
                  </a:lnTo>
                  <a:lnTo>
                    <a:pt x="306" y="0"/>
                  </a:lnTo>
                  <a:lnTo>
                    <a:pt x="342" y="16"/>
                  </a:lnTo>
                  <a:lnTo>
                    <a:pt x="360" y="41"/>
                  </a:lnTo>
                  <a:lnTo>
                    <a:pt x="384" y="106"/>
                  </a:lnTo>
                  <a:lnTo>
                    <a:pt x="744" y="112"/>
                  </a:lnTo>
                </a:path>
              </a:pathLst>
            </a:custGeom>
            <a:noFill/>
            <a:ln w="50800" cap="rnd">
              <a:solidFill>
                <a:schemeClr val="tx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23" name="Rectangle 35"/>
            <p:cNvSpPr>
              <a:spLocks noChangeArrowheads="1"/>
            </p:cNvSpPr>
            <p:nvPr/>
          </p:nvSpPr>
          <p:spPr bwMode="auto">
            <a:xfrm>
              <a:off x="685800" y="152400"/>
              <a:ext cx="7772400" cy="1143000"/>
            </a:xfrm>
            <a:prstGeom prst="rect">
              <a:avLst/>
            </a:prstGeom>
            <a:noFill/>
            <a:ln w="9525">
              <a:noFill/>
              <a:miter lim="800000"/>
              <a:headEnd/>
              <a:tailEnd/>
            </a:ln>
            <a:effectLst>
              <a:outerShdw blurRad="63500" dist="13470" dir="2700000" algn="ctr" rotWithShape="0">
                <a:schemeClr val="bg2">
                  <a:alpha val="74998"/>
                </a:schemeClr>
              </a:outerShdw>
            </a:effectLst>
          </p:spPr>
          <p:txBody>
            <a:bodyPr lIns="92075" tIns="46038" rIns="92075" bIns="46038" anchor="ctr"/>
            <a:lstStyle/>
            <a:p>
              <a:pPr algn="ctr">
                <a:defRPr/>
              </a:pPr>
              <a:endParaRPr lang="en-US" sz="2400" b="1" i="1" dirty="0">
                <a:solidFill>
                  <a:srgbClr val="C00000"/>
                </a:solidFill>
                <a:latin typeface="Tahoma" charset="0"/>
                <a:ea typeface="ＭＳ Ｐゴシック" charset="0"/>
                <a:cs typeface="ＭＳ Ｐゴシック" charset="0"/>
              </a:endParaRPr>
            </a:p>
          </p:txBody>
        </p:sp>
        <p:sp>
          <p:nvSpPr>
            <p:cNvPr id="63524" name="Rectangle 36"/>
            <p:cNvSpPr>
              <a:spLocks noChangeArrowheads="1"/>
            </p:cNvSpPr>
            <p:nvPr/>
          </p:nvSpPr>
          <p:spPr bwMode="auto">
            <a:xfrm>
              <a:off x="4084638" y="6110288"/>
              <a:ext cx="2392362" cy="366712"/>
            </a:xfrm>
            <a:prstGeom prst="rect">
              <a:avLst/>
            </a:prstGeom>
            <a:solidFill>
              <a:srgbClr val="FF33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800" b="1">
                  <a:latin typeface="Century Gothic" pitchFamily="34" charset="0"/>
                </a:rPr>
                <a:t>Spontaneous Breath</a:t>
              </a:r>
            </a:p>
          </p:txBody>
        </p:sp>
        <p:sp>
          <p:nvSpPr>
            <p:cNvPr id="63525" name="Freeform 37"/>
            <p:cNvSpPr>
              <a:spLocks/>
            </p:cNvSpPr>
            <p:nvPr/>
          </p:nvSpPr>
          <p:spPr bwMode="auto">
            <a:xfrm>
              <a:off x="2667000" y="480060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3526" name="Freeform 38"/>
            <p:cNvSpPr>
              <a:spLocks/>
            </p:cNvSpPr>
            <p:nvPr/>
          </p:nvSpPr>
          <p:spPr bwMode="auto">
            <a:xfrm>
              <a:off x="6248400" y="480060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26364413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Pressure Support Ventilation</a:t>
            </a:r>
          </a:p>
        </p:txBody>
      </p:sp>
      <p:sp>
        <p:nvSpPr>
          <p:cNvPr id="3" name="Content Placeholder 2"/>
          <p:cNvSpPr>
            <a:spLocks noGrp="1"/>
          </p:cNvSpPr>
          <p:nvPr>
            <p:ph idx="1"/>
          </p:nvPr>
        </p:nvSpPr>
        <p:spPr/>
        <p:txBody>
          <a:bodyPr>
            <a:normAutofit/>
          </a:bodyPr>
          <a:lstStyle/>
          <a:p>
            <a:r>
              <a:rPr lang="en-US" dirty="0"/>
              <a:t>During PSV, the </a:t>
            </a:r>
            <a:r>
              <a:rPr lang="en-US" dirty="0" smtClean="0"/>
              <a:t>patient’s spontaneous </a:t>
            </a:r>
            <a:r>
              <a:rPr lang="en-US" dirty="0"/>
              <a:t>effort triggers the ventilator and is </a:t>
            </a:r>
            <a:r>
              <a:rPr lang="en-US" dirty="0" smtClean="0"/>
              <a:t>subsequently assisted </a:t>
            </a:r>
            <a:r>
              <a:rPr lang="en-US" dirty="0"/>
              <a:t>by a constant positive </a:t>
            </a:r>
            <a:r>
              <a:rPr lang="en-US" dirty="0" smtClean="0"/>
              <a:t>pressure</a:t>
            </a:r>
          </a:p>
          <a:p>
            <a:r>
              <a:rPr lang="en-US" dirty="0"/>
              <a:t>Cycling from the inspiratory to the expiratory </a:t>
            </a:r>
            <a:r>
              <a:rPr lang="en-US" dirty="0" smtClean="0"/>
              <a:t>phase in </a:t>
            </a:r>
            <a:r>
              <a:rPr lang="en-US" dirty="0"/>
              <a:t>PSV occurs when inspiratory flow rate decreases </a:t>
            </a:r>
            <a:r>
              <a:rPr lang="en-US" dirty="0" smtClean="0"/>
              <a:t>to a </a:t>
            </a:r>
            <a:r>
              <a:rPr lang="en-US" dirty="0"/>
              <a:t>preset level</a:t>
            </a:r>
            <a:r>
              <a:rPr lang="en-US" dirty="0" smtClean="0"/>
              <a:t>.</a:t>
            </a:r>
          </a:p>
        </p:txBody>
      </p:sp>
    </p:spTree>
    <p:extLst>
      <p:ext uri="{BB962C8B-B14F-4D97-AF65-F5344CB8AC3E}">
        <p14:creationId xmlns:p14="http://schemas.microsoft.com/office/powerpoint/2010/main" val="31592173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09600" y="152400"/>
            <a:ext cx="7848600" cy="6553200"/>
            <a:chOff x="609600" y="152400"/>
            <a:chExt cx="7848600" cy="6553200"/>
          </a:xfrm>
        </p:grpSpPr>
        <p:sp>
          <p:nvSpPr>
            <p:cNvPr id="65538" name="Oval 2"/>
            <p:cNvSpPr>
              <a:spLocks noChangeArrowheads="1"/>
            </p:cNvSpPr>
            <p:nvPr/>
          </p:nvSpPr>
          <p:spPr bwMode="auto">
            <a:xfrm>
              <a:off x="3962400" y="1600200"/>
              <a:ext cx="1676400" cy="4724400"/>
            </a:xfrm>
            <a:prstGeom prst="ellipse">
              <a:avLst/>
            </a:prstGeom>
            <a:solidFill>
              <a:schemeClr val="tx1">
                <a:alpha val="50195"/>
              </a:schemeClr>
            </a:solidFill>
            <a:ln w="50800" cap="rnd">
              <a:solidFill>
                <a:srgbClr val="66FF33"/>
              </a:solidFill>
              <a:round/>
              <a:headEnd/>
              <a:tailEnd/>
            </a:ln>
          </p:spPr>
          <p:txBody>
            <a:bodyPr wrap="none" anchor="ctr"/>
            <a:lstStyle/>
            <a:p>
              <a:endParaRPr lang="en-US"/>
            </a:p>
          </p:txBody>
        </p:sp>
        <p:grpSp>
          <p:nvGrpSpPr>
            <p:cNvPr id="2" name="Group 3"/>
            <p:cNvGrpSpPr>
              <a:grpSpLocks/>
            </p:cNvGrpSpPr>
            <p:nvPr/>
          </p:nvGrpSpPr>
          <p:grpSpPr bwMode="auto">
            <a:xfrm>
              <a:off x="609600" y="2085975"/>
              <a:ext cx="1295400" cy="3781425"/>
              <a:chOff x="96" y="1440"/>
              <a:chExt cx="816" cy="2382"/>
            </a:xfrm>
          </p:grpSpPr>
          <p:sp>
            <p:nvSpPr>
              <p:cNvPr id="70689" name="Rectangle 4"/>
              <p:cNvSpPr>
                <a:spLocks noChangeArrowheads="1"/>
              </p:cNvSpPr>
              <p:nvPr/>
            </p:nvSpPr>
            <p:spPr bwMode="auto">
              <a:xfrm>
                <a:off x="96" y="2400"/>
                <a:ext cx="8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algn="ctr" eaLnBrk="0" hangingPunct="0"/>
                <a:r>
                  <a:rPr lang="en-US" b="1" dirty="0">
                    <a:latin typeface="Abadi MT Condensed Light" charset="0"/>
                  </a:rPr>
                  <a:t>Pressure</a:t>
                </a:r>
              </a:p>
            </p:txBody>
          </p:sp>
          <p:grpSp>
            <p:nvGrpSpPr>
              <p:cNvPr id="70690" name="Group 5"/>
              <p:cNvGrpSpPr>
                <a:grpSpLocks/>
              </p:cNvGrpSpPr>
              <p:nvPr/>
            </p:nvGrpSpPr>
            <p:grpSpPr bwMode="auto">
              <a:xfrm>
                <a:off x="144" y="1440"/>
                <a:ext cx="720" cy="2382"/>
                <a:chOff x="4512" y="1449"/>
                <a:chExt cx="720" cy="2382"/>
              </a:xfrm>
            </p:grpSpPr>
            <p:sp>
              <p:nvSpPr>
                <p:cNvPr id="70691" name="Rectangle 6"/>
                <p:cNvSpPr>
                  <a:spLocks noChangeArrowheads="1"/>
                </p:cNvSpPr>
                <p:nvPr/>
              </p:nvSpPr>
              <p:spPr bwMode="auto">
                <a:xfrm>
                  <a:off x="4598" y="1449"/>
                  <a:ext cx="4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rgbClr val="FF5050"/>
                      </a:solidFill>
                      <a:latin typeface="Abadi MT Condensed Light" charset="0"/>
                    </a:rPr>
                    <a:t>Flow</a:t>
                  </a:r>
                </a:p>
              </p:txBody>
            </p:sp>
            <p:sp>
              <p:nvSpPr>
                <p:cNvPr id="70692" name="Rectangle 7"/>
                <p:cNvSpPr>
                  <a:spLocks noChangeArrowheads="1"/>
                </p:cNvSpPr>
                <p:nvPr/>
              </p:nvSpPr>
              <p:spPr bwMode="auto">
                <a:xfrm>
                  <a:off x="4560" y="3408"/>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chemeClr val="accent2"/>
                      </a:solidFill>
                      <a:latin typeface="Abadi MT Condensed Light" charset="0"/>
                    </a:rPr>
                    <a:t>Volume</a:t>
                  </a:r>
                </a:p>
              </p:txBody>
            </p:sp>
            <p:sp>
              <p:nvSpPr>
                <p:cNvPr id="70693" name="Text Box 8"/>
                <p:cNvSpPr txBox="1">
                  <a:spLocks noChangeArrowheads="1"/>
                </p:cNvSpPr>
                <p:nvPr/>
              </p:nvSpPr>
              <p:spPr bwMode="auto">
                <a:xfrm>
                  <a:off x="4608" y="1689"/>
                  <a:ext cx="5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(L/min)</a:t>
                  </a:r>
                </a:p>
              </p:txBody>
            </p:sp>
            <p:sp>
              <p:nvSpPr>
                <p:cNvPr id="70694" name="Text Box 9"/>
                <p:cNvSpPr txBox="1">
                  <a:spLocks noChangeArrowheads="1"/>
                </p:cNvSpPr>
                <p:nvPr/>
              </p:nvSpPr>
              <p:spPr bwMode="auto">
                <a:xfrm>
                  <a:off x="4512" y="2649"/>
                  <a:ext cx="7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(cm H</a:t>
                  </a:r>
                  <a:r>
                    <a:rPr lang="en-US" sz="1800" baseline="-25000">
                      <a:latin typeface="Tahoma" pitchFamily="34" charset="0"/>
                    </a:rPr>
                    <a:t>2</a:t>
                  </a:r>
                  <a:r>
                    <a:rPr lang="en-US" sz="1800">
                      <a:latin typeface="Tahoma" pitchFamily="34" charset="0"/>
                    </a:rPr>
                    <a:t>O)</a:t>
                  </a:r>
                </a:p>
              </p:txBody>
            </p:sp>
            <p:sp>
              <p:nvSpPr>
                <p:cNvPr id="70695" name="Text Box 10"/>
                <p:cNvSpPr txBox="1">
                  <a:spLocks noChangeArrowheads="1"/>
                </p:cNvSpPr>
                <p:nvPr/>
              </p:nvSpPr>
              <p:spPr bwMode="auto">
                <a:xfrm>
                  <a:off x="4704" y="3600"/>
                  <a:ext cx="3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(ml)</a:t>
                  </a:r>
                </a:p>
              </p:txBody>
            </p:sp>
          </p:grpSp>
        </p:grpSp>
        <p:sp>
          <p:nvSpPr>
            <p:cNvPr id="65547" name="Rectangle 11"/>
            <p:cNvSpPr>
              <a:spLocks noChangeArrowheads="1"/>
            </p:cNvSpPr>
            <p:nvPr/>
          </p:nvSpPr>
          <p:spPr bwMode="auto">
            <a:xfrm>
              <a:off x="685800" y="152400"/>
              <a:ext cx="7772400" cy="1143000"/>
            </a:xfrm>
            <a:prstGeom prst="rect">
              <a:avLst/>
            </a:prstGeom>
            <a:noFill/>
            <a:ln w="9525">
              <a:noFill/>
              <a:miter lim="800000"/>
              <a:headEnd/>
              <a:tailEnd/>
            </a:ln>
            <a:effectLst>
              <a:outerShdw blurRad="63500" dist="13470" dir="2700000" algn="ctr" rotWithShape="0">
                <a:schemeClr val="bg2">
                  <a:alpha val="74998"/>
                </a:schemeClr>
              </a:outerShdw>
            </a:effectLst>
          </p:spPr>
          <p:txBody>
            <a:bodyPr lIns="92075" tIns="46038" rIns="92075" bIns="46038" anchor="ctr"/>
            <a:lstStyle/>
            <a:p>
              <a:pPr algn="ctr">
                <a:defRPr/>
              </a:pPr>
              <a:endParaRPr lang="en-US" b="1" i="1" dirty="0">
                <a:solidFill>
                  <a:srgbClr val="C00000"/>
                </a:solidFill>
                <a:latin typeface="Tahoma" charset="0"/>
                <a:ea typeface="ＭＳ Ｐゴシック" charset="0"/>
                <a:cs typeface="ＭＳ Ｐゴシック" charset="0"/>
              </a:endParaRPr>
            </a:p>
          </p:txBody>
        </p:sp>
        <p:sp>
          <p:nvSpPr>
            <p:cNvPr id="65548" name="Rectangle 12"/>
            <p:cNvSpPr>
              <a:spLocks noChangeArrowheads="1"/>
            </p:cNvSpPr>
            <p:nvPr/>
          </p:nvSpPr>
          <p:spPr bwMode="auto">
            <a:xfrm>
              <a:off x="4267200" y="6340475"/>
              <a:ext cx="1203325" cy="365125"/>
            </a:xfrm>
            <a:prstGeom prst="rect">
              <a:avLst/>
            </a:prstGeom>
            <a:solidFill>
              <a:srgbClr val="FF33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800" b="1">
                  <a:latin typeface="Century Gothic" pitchFamily="34" charset="0"/>
                </a:rPr>
                <a:t>PS Breath</a:t>
              </a:r>
            </a:p>
          </p:txBody>
        </p:sp>
        <p:sp>
          <p:nvSpPr>
            <p:cNvPr id="65549" name="Rectangle 13"/>
            <p:cNvSpPr>
              <a:spLocks noChangeArrowheads="1"/>
            </p:cNvSpPr>
            <p:nvPr/>
          </p:nvSpPr>
          <p:spPr bwMode="auto">
            <a:xfrm>
              <a:off x="4327525" y="3657600"/>
              <a:ext cx="1298575" cy="346075"/>
            </a:xfrm>
            <a:prstGeom prst="rect">
              <a:avLst/>
            </a:prstGeom>
            <a:solidFill>
              <a:srgbClr val="66FF33"/>
            </a:solidFill>
            <a:ln w="9525">
              <a:solidFill>
                <a:srgbClr val="FF9933"/>
              </a:solidFill>
              <a:miter lim="800000"/>
              <a:headEnd/>
              <a:tailEnd/>
            </a:ln>
          </p:spPr>
          <p:txBody>
            <a:bodyPr wrap="none" lIns="92075" tIns="46038" rIns="92075" bIns="46038">
              <a:spAutoFit/>
            </a:bodyPr>
            <a:lstStyle/>
            <a:p>
              <a:pPr eaLnBrk="0" hangingPunct="0"/>
              <a:r>
                <a:rPr lang="en-US" sz="1600" b="1">
                  <a:solidFill>
                    <a:srgbClr val="000000"/>
                  </a:solidFill>
                  <a:latin typeface="Century Gothic" pitchFamily="34" charset="0"/>
                </a:rPr>
                <a:t>Set PS level</a:t>
              </a:r>
            </a:p>
          </p:txBody>
        </p:sp>
        <p:sp>
          <p:nvSpPr>
            <p:cNvPr id="65551" name="Rectangle 15"/>
            <p:cNvSpPr>
              <a:spLocks noChangeArrowheads="1"/>
            </p:cNvSpPr>
            <p:nvPr/>
          </p:nvSpPr>
          <p:spPr bwMode="auto">
            <a:xfrm>
              <a:off x="2438400" y="3505200"/>
              <a:ext cx="1350963" cy="346075"/>
            </a:xfrm>
            <a:prstGeom prst="rect">
              <a:avLst/>
            </a:prstGeom>
            <a:solidFill>
              <a:srgbClr val="FFFF00"/>
            </a:solidFill>
            <a:ln w="9525">
              <a:solidFill>
                <a:srgbClr val="FF9933"/>
              </a:solidFill>
              <a:miter lim="800000"/>
              <a:headEnd/>
              <a:tailEnd/>
            </a:ln>
            <a:effectLst/>
          </p:spPr>
          <p:txBody>
            <a:bodyPr wrap="none" lIns="92075" tIns="46038" rIns="92075" bIns="46038">
              <a:spAutoFit/>
            </a:bodyPr>
            <a:lstStyle/>
            <a:p>
              <a:pPr eaLnBrk="0" hangingPunct="0">
                <a:defRPr/>
              </a:pPr>
              <a:r>
                <a:rPr lang="en-US" sz="1600" b="1">
                  <a:solidFill>
                    <a:srgbClr val="000000"/>
                  </a:solidFill>
                  <a:effectLst>
                    <a:outerShdw blurRad="38100" dist="38100" dir="2700000" algn="tl">
                      <a:srgbClr val="FFFFFF"/>
                    </a:outerShdw>
                  </a:effectLst>
                  <a:latin typeface="Century Gothic" charset="0"/>
                  <a:ea typeface="ＭＳ Ｐゴシック" charset="0"/>
                  <a:cs typeface="ＭＳ Ｐゴシック" charset="0"/>
                </a:rPr>
                <a:t>Set PC level</a:t>
              </a:r>
              <a:endParaRPr lang="en-US" sz="1400" b="1">
                <a:solidFill>
                  <a:srgbClr val="000000"/>
                </a:solidFill>
                <a:effectLst>
                  <a:outerShdw blurRad="38100" dist="38100" dir="2700000" algn="tl">
                    <a:srgbClr val="FFFFFF"/>
                  </a:outerShdw>
                </a:effectLst>
                <a:latin typeface="Century Gothic" charset="0"/>
                <a:ea typeface="ＭＳ Ｐゴシック" charset="0"/>
                <a:cs typeface="ＭＳ Ｐゴシック" charset="0"/>
              </a:endParaRPr>
            </a:p>
          </p:txBody>
        </p:sp>
        <p:sp>
          <p:nvSpPr>
            <p:cNvPr id="65553" name="Line 17"/>
            <p:cNvSpPr>
              <a:spLocks noChangeShapeType="1"/>
            </p:cNvSpPr>
            <p:nvPr/>
          </p:nvSpPr>
          <p:spPr bwMode="auto">
            <a:xfrm>
              <a:off x="2133600" y="1371600"/>
              <a:ext cx="0" cy="457200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4" name="Line 18"/>
            <p:cNvSpPr>
              <a:spLocks noChangeShapeType="1"/>
            </p:cNvSpPr>
            <p:nvPr/>
          </p:nvSpPr>
          <p:spPr bwMode="auto">
            <a:xfrm>
              <a:off x="2133600" y="28194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5" name="Line 19"/>
            <p:cNvSpPr>
              <a:spLocks noChangeShapeType="1"/>
            </p:cNvSpPr>
            <p:nvPr/>
          </p:nvSpPr>
          <p:spPr bwMode="auto">
            <a:xfrm>
              <a:off x="2133600" y="46482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6" name="Line 20"/>
            <p:cNvSpPr>
              <a:spLocks noChangeShapeType="1"/>
            </p:cNvSpPr>
            <p:nvPr/>
          </p:nvSpPr>
          <p:spPr bwMode="auto">
            <a:xfrm>
              <a:off x="2133600" y="59436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57" name="Text Box 21"/>
            <p:cNvSpPr txBox="1">
              <a:spLocks noChangeArrowheads="1"/>
            </p:cNvSpPr>
            <p:nvPr/>
          </p:nvSpPr>
          <p:spPr bwMode="auto">
            <a:xfrm>
              <a:off x="6324600" y="5973763"/>
              <a:ext cx="127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2400" b="1">
                  <a:latin typeface="Abadi MT Condensed Light" charset="0"/>
                </a:rPr>
                <a:t>Time (sec)</a:t>
              </a:r>
            </a:p>
          </p:txBody>
        </p:sp>
        <p:sp>
          <p:nvSpPr>
            <p:cNvPr id="65559" name="Freeform 23"/>
            <p:cNvSpPr>
              <a:spLocks/>
            </p:cNvSpPr>
            <p:nvPr/>
          </p:nvSpPr>
          <p:spPr bwMode="auto">
            <a:xfrm>
              <a:off x="2514600" y="502920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60" name="Freeform 24"/>
            <p:cNvSpPr>
              <a:spLocks/>
            </p:cNvSpPr>
            <p:nvPr/>
          </p:nvSpPr>
          <p:spPr bwMode="auto">
            <a:xfrm>
              <a:off x="2514600" y="3905250"/>
              <a:ext cx="1776413"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61" name="Freeform 25"/>
            <p:cNvSpPr>
              <a:spLocks/>
            </p:cNvSpPr>
            <p:nvPr/>
          </p:nvSpPr>
          <p:spPr bwMode="auto">
            <a:xfrm>
              <a:off x="2524125" y="1828800"/>
              <a:ext cx="623888"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62" name="Freeform 26"/>
            <p:cNvSpPr>
              <a:spLocks/>
            </p:cNvSpPr>
            <p:nvPr/>
          </p:nvSpPr>
          <p:spPr bwMode="auto">
            <a:xfrm>
              <a:off x="3148013" y="2819400"/>
              <a:ext cx="1271587" cy="685800"/>
            </a:xfrm>
            <a:custGeom>
              <a:avLst/>
              <a:gdLst>
                <a:gd name="T0" fmla="*/ 0 w 801"/>
                <a:gd name="T1" fmla="*/ 2147483647 h 432"/>
                <a:gd name="T2" fmla="*/ 0 w 801"/>
                <a:gd name="T3" fmla="*/ 2147483647 h 432"/>
                <a:gd name="T4" fmla="*/ 2147483647 w 801"/>
                <a:gd name="T5" fmla="*/ 2147483647 h 432"/>
                <a:gd name="T6" fmla="*/ 2147483647 w 801"/>
                <a:gd name="T7" fmla="*/ 2147483647 h 432"/>
                <a:gd name="T8" fmla="*/ 2147483647 w 801"/>
                <a:gd name="T9" fmla="*/ 2147483647 h 432"/>
                <a:gd name="T10" fmla="*/ 2147483647 w 801"/>
                <a:gd name="T11" fmla="*/ 2147483647 h 432"/>
                <a:gd name="T12" fmla="*/ 2147483647 w 801"/>
                <a:gd name="T13" fmla="*/ 2147483647 h 432"/>
                <a:gd name="T14" fmla="*/ 2147483647 w 801"/>
                <a:gd name="T15" fmla="*/ 2147483647 h 432"/>
                <a:gd name="T16" fmla="*/ 2147483647 w 801"/>
                <a:gd name="T17" fmla="*/ 0 h 4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1"/>
                <a:gd name="T28" fmla="*/ 0 h 432"/>
                <a:gd name="T29" fmla="*/ 801 w 801"/>
                <a:gd name="T30" fmla="*/ 432 h 4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1" h="432">
                  <a:moveTo>
                    <a:pt x="0" y="16"/>
                  </a:moveTo>
                  <a:lnTo>
                    <a:pt x="0" y="432"/>
                  </a:lnTo>
                  <a:lnTo>
                    <a:pt x="64" y="388"/>
                  </a:lnTo>
                  <a:lnTo>
                    <a:pt x="112" y="344"/>
                  </a:lnTo>
                  <a:lnTo>
                    <a:pt x="165" y="240"/>
                  </a:lnTo>
                  <a:lnTo>
                    <a:pt x="237" y="168"/>
                  </a:lnTo>
                  <a:lnTo>
                    <a:pt x="297" y="84"/>
                  </a:lnTo>
                  <a:lnTo>
                    <a:pt x="369" y="12"/>
                  </a:lnTo>
                  <a:lnTo>
                    <a:pt x="801" y="0"/>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65" name="Freeform 29"/>
            <p:cNvSpPr>
              <a:spLocks/>
            </p:cNvSpPr>
            <p:nvPr/>
          </p:nvSpPr>
          <p:spPr bwMode="auto">
            <a:xfrm>
              <a:off x="6096000" y="3905250"/>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66" name="Freeform 30"/>
            <p:cNvSpPr>
              <a:spLocks/>
            </p:cNvSpPr>
            <p:nvPr/>
          </p:nvSpPr>
          <p:spPr bwMode="auto">
            <a:xfrm>
              <a:off x="6108700" y="1828800"/>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68" name="Freeform 32"/>
            <p:cNvSpPr>
              <a:spLocks/>
            </p:cNvSpPr>
            <p:nvPr/>
          </p:nvSpPr>
          <p:spPr bwMode="auto">
            <a:xfrm>
              <a:off x="4419600" y="5429250"/>
              <a:ext cx="1689100" cy="514350"/>
            </a:xfrm>
            <a:custGeom>
              <a:avLst/>
              <a:gdLst>
                <a:gd name="T0" fmla="*/ 0 w 1064"/>
                <a:gd name="T1" fmla="*/ 2147483647 h 324"/>
                <a:gd name="T2" fmla="*/ 2147483647 w 1064"/>
                <a:gd name="T3" fmla="*/ 2147483647 h 324"/>
                <a:gd name="T4" fmla="*/ 2147483647 w 1064"/>
                <a:gd name="T5" fmla="*/ 2147483647 h 324"/>
                <a:gd name="T6" fmla="*/ 2147483647 w 1064"/>
                <a:gd name="T7" fmla="*/ 0 h 324"/>
                <a:gd name="T8" fmla="*/ 2147483647 w 1064"/>
                <a:gd name="T9" fmla="*/ 2147483647 h 324"/>
                <a:gd name="T10" fmla="*/ 2147483647 w 1064"/>
                <a:gd name="T11" fmla="*/ 2147483647 h 324"/>
                <a:gd name="T12" fmla="*/ 2147483647 w 1064"/>
                <a:gd name="T13" fmla="*/ 2147483647 h 324"/>
                <a:gd name="T14" fmla="*/ 2147483647 w 1064"/>
                <a:gd name="T15" fmla="*/ 2147483647 h 324"/>
                <a:gd name="T16" fmla="*/ 0 60000 65536"/>
                <a:gd name="T17" fmla="*/ 0 60000 65536"/>
                <a:gd name="T18" fmla="*/ 0 60000 65536"/>
                <a:gd name="T19" fmla="*/ 0 60000 65536"/>
                <a:gd name="T20" fmla="*/ 0 60000 65536"/>
                <a:gd name="T21" fmla="*/ 0 60000 65536"/>
                <a:gd name="T22" fmla="*/ 0 60000 65536"/>
                <a:gd name="T23" fmla="*/ 0 60000 65536"/>
                <a:gd name="T24" fmla="*/ 0 w 1064"/>
                <a:gd name="T25" fmla="*/ 0 h 324"/>
                <a:gd name="T26" fmla="*/ 1064 w 1064"/>
                <a:gd name="T27" fmla="*/ 324 h 3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64" h="324">
                  <a:moveTo>
                    <a:pt x="0" y="307"/>
                  </a:moveTo>
                  <a:lnTo>
                    <a:pt x="43" y="141"/>
                  </a:lnTo>
                  <a:lnTo>
                    <a:pt x="120" y="60"/>
                  </a:lnTo>
                  <a:lnTo>
                    <a:pt x="300" y="0"/>
                  </a:lnTo>
                  <a:lnTo>
                    <a:pt x="343" y="120"/>
                  </a:lnTo>
                  <a:lnTo>
                    <a:pt x="400" y="236"/>
                  </a:lnTo>
                  <a:lnTo>
                    <a:pt x="508" y="320"/>
                  </a:lnTo>
                  <a:lnTo>
                    <a:pt x="1064" y="324"/>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69" name="Freeform 33"/>
            <p:cNvSpPr>
              <a:spLocks/>
            </p:cNvSpPr>
            <p:nvPr/>
          </p:nvSpPr>
          <p:spPr bwMode="auto">
            <a:xfrm>
              <a:off x="4419600" y="2286000"/>
              <a:ext cx="609600" cy="539750"/>
            </a:xfrm>
            <a:custGeom>
              <a:avLst/>
              <a:gdLst>
                <a:gd name="T0" fmla="*/ 0 w 384"/>
                <a:gd name="T1" fmla="*/ 2147483647 h 340"/>
                <a:gd name="T2" fmla="*/ 0 w 384"/>
                <a:gd name="T3" fmla="*/ 2147483647 h 340"/>
                <a:gd name="T4" fmla="*/ 0 w 384"/>
                <a:gd name="T5" fmla="*/ 2147483647 h 340"/>
                <a:gd name="T6" fmla="*/ 0 w 384"/>
                <a:gd name="T7" fmla="*/ 0 h 340"/>
                <a:gd name="T8" fmla="*/ 2147483647 w 384"/>
                <a:gd name="T9" fmla="*/ 2147483647 h 340"/>
                <a:gd name="T10" fmla="*/ 2147483647 w 384"/>
                <a:gd name="T11" fmla="*/ 2147483647 h 340"/>
                <a:gd name="T12" fmla="*/ 2147483647 w 384"/>
                <a:gd name="T13" fmla="*/ 2147483647 h 340"/>
                <a:gd name="T14" fmla="*/ 2147483647 w 384"/>
                <a:gd name="T15" fmla="*/ 2147483647 h 340"/>
                <a:gd name="T16" fmla="*/ 0 60000 65536"/>
                <a:gd name="T17" fmla="*/ 0 60000 65536"/>
                <a:gd name="T18" fmla="*/ 0 60000 65536"/>
                <a:gd name="T19" fmla="*/ 0 60000 65536"/>
                <a:gd name="T20" fmla="*/ 0 60000 65536"/>
                <a:gd name="T21" fmla="*/ 0 60000 65536"/>
                <a:gd name="T22" fmla="*/ 0 60000 65536"/>
                <a:gd name="T23" fmla="*/ 0 60000 65536"/>
                <a:gd name="T24" fmla="*/ 0 w 384"/>
                <a:gd name="T25" fmla="*/ 0 h 340"/>
                <a:gd name="T26" fmla="*/ 384 w 384"/>
                <a:gd name="T27" fmla="*/ 340 h 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4" h="340">
                  <a:moveTo>
                    <a:pt x="0" y="340"/>
                  </a:moveTo>
                  <a:lnTo>
                    <a:pt x="0" y="195"/>
                  </a:lnTo>
                  <a:lnTo>
                    <a:pt x="0" y="87"/>
                  </a:lnTo>
                  <a:lnTo>
                    <a:pt x="0" y="0"/>
                  </a:lnTo>
                  <a:lnTo>
                    <a:pt x="85" y="61"/>
                  </a:lnTo>
                  <a:lnTo>
                    <a:pt x="171" y="96"/>
                  </a:lnTo>
                  <a:lnTo>
                    <a:pt x="284" y="142"/>
                  </a:lnTo>
                  <a:lnTo>
                    <a:pt x="384" y="174"/>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70" name="Freeform 34"/>
            <p:cNvSpPr>
              <a:spLocks/>
            </p:cNvSpPr>
            <p:nvPr/>
          </p:nvSpPr>
          <p:spPr bwMode="auto">
            <a:xfrm>
              <a:off x="5029200" y="2565400"/>
              <a:ext cx="1054100" cy="787400"/>
            </a:xfrm>
            <a:custGeom>
              <a:avLst/>
              <a:gdLst>
                <a:gd name="T0" fmla="*/ 0 w 664"/>
                <a:gd name="T1" fmla="*/ 0 h 496"/>
                <a:gd name="T2" fmla="*/ 0 w 664"/>
                <a:gd name="T3" fmla="*/ 2147483647 h 496"/>
                <a:gd name="T4" fmla="*/ 2147483647 w 664"/>
                <a:gd name="T5" fmla="*/ 2147483647 h 496"/>
                <a:gd name="T6" fmla="*/ 2147483647 w 664"/>
                <a:gd name="T7" fmla="*/ 2147483647 h 496"/>
                <a:gd name="T8" fmla="*/ 2147483647 w 664"/>
                <a:gd name="T9" fmla="*/ 2147483647 h 496"/>
                <a:gd name="T10" fmla="*/ 2147483647 w 664"/>
                <a:gd name="T11" fmla="*/ 2147483647 h 496"/>
                <a:gd name="T12" fmla="*/ 2147483647 w 664"/>
                <a:gd name="T13" fmla="*/ 2147483647 h 496"/>
                <a:gd name="T14" fmla="*/ 0 60000 65536"/>
                <a:gd name="T15" fmla="*/ 0 60000 65536"/>
                <a:gd name="T16" fmla="*/ 0 60000 65536"/>
                <a:gd name="T17" fmla="*/ 0 60000 65536"/>
                <a:gd name="T18" fmla="*/ 0 60000 65536"/>
                <a:gd name="T19" fmla="*/ 0 60000 65536"/>
                <a:gd name="T20" fmla="*/ 0 60000 65536"/>
                <a:gd name="T21" fmla="*/ 0 w 664"/>
                <a:gd name="T22" fmla="*/ 0 h 496"/>
                <a:gd name="T23" fmla="*/ 664 w 664"/>
                <a:gd name="T24" fmla="*/ 496 h 4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4" h="496">
                  <a:moveTo>
                    <a:pt x="0" y="0"/>
                  </a:moveTo>
                  <a:lnTo>
                    <a:pt x="0" y="496"/>
                  </a:lnTo>
                  <a:lnTo>
                    <a:pt x="60" y="416"/>
                  </a:lnTo>
                  <a:lnTo>
                    <a:pt x="92" y="352"/>
                  </a:lnTo>
                  <a:lnTo>
                    <a:pt x="124" y="272"/>
                  </a:lnTo>
                  <a:lnTo>
                    <a:pt x="168" y="160"/>
                  </a:lnTo>
                  <a:lnTo>
                    <a:pt x="664" y="152"/>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72" name="Freeform 36"/>
            <p:cNvSpPr>
              <a:spLocks/>
            </p:cNvSpPr>
            <p:nvPr/>
          </p:nvSpPr>
          <p:spPr bwMode="auto">
            <a:xfrm>
              <a:off x="5867400" y="4648200"/>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73" name="Freeform 37"/>
            <p:cNvSpPr>
              <a:spLocks/>
            </p:cNvSpPr>
            <p:nvPr/>
          </p:nvSpPr>
          <p:spPr bwMode="auto">
            <a:xfrm>
              <a:off x="2286000" y="4648200"/>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74" name="Freeform 38"/>
            <p:cNvSpPr>
              <a:spLocks/>
            </p:cNvSpPr>
            <p:nvPr/>
          </p:nvSpPr>
          <p:spPr bwMode="auto">
            <a:xfrm>
              <a:off x="4495800" y="4191000"/>
              <a:ext cx="1371600" cy="466725"/>
            </a:xfrm>
            <a:custGeom>
              <a:avLst/>
              <a:gdLst>
                <a:gd name="T0" fmla="*/ 0 w 1088"/>
                <a:gd name="T1" fmla="*/ 2147483647 h 384"/>
                <a:gd name="T2" fmla="*/ 2147483647 w 1088"/>
                <a:gd name="T3" fmla="*/ 2147483647 h 384"/>
                <a:gd name="T4" fmla="*/ 2147483647 w 1088"/>
                <a:gd name="T5" fmla="*/ 2147483647 h 384"/>
                <a:gd name="T6" fmla="*/ 2147483647 w 1088"/>
                <a:gd name="T7" fmla="*/ 2147483647 h 384"/>
                <a:gd name="T8" fmla="*/ 2147483647 w 1088"/>
                <a:gd name="T9" fmla="*/ 0 h 384"/>
                <a:gd name="T10" fmla="*/ 2147483647 w 1088"/>
                <a:gd name="T11" fmla="*/ 0 h 384"/>
                <a:gd name="T12" fmla="*/ 2147483647 w 1088"/>
                <a:gd name="T13" fmla="*/ 2147483647 h 384"/>
                <a:gd name="T14" fmla="*/ 2147483647 w 1088"/>
                <a:gd name="T15" fmla="*/ 2147483647 h 384"/>
                <a:gd name="T16" fmla="*/ 0 60000 65536"/>
                <a:gd name="T17" fmla="*/ 0 60000 65536"/>
                <a:gd name="T18" fmla="*/ 0 60000 65536"/>
                <a:gd name="T19" fmla="*/ 0 60000 65536"/>
                <a:gd name="T20" fmla="*/ 0 60000 65536"/>
                <a:gd name="T21" fmla="*/ 0 60000 65536"/>
                <a:gd name="T22" fmla="*/ 0 60000 65536"/>
                <a:gd name="T23" fmla="*/ 0 60000 65536"/>
                <a:gd name="T24" fmla="*/ 0 w 1088"/>
                <a:gd name="T25" fmla="*/ 0 h 384"/>
                <a:gd name="T26" fmla="*/ 1088 w 1088"/>
                <a:gd name="T27" fmla="*/ 384 h 3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8" h="384">
                  <a:moveTo>
                    <a:pt x="0" y="384"/>
                  </a:moveTo>
                  <a:lnTo>
                    <a:pt x="51" y="101"/>
                  </a:lnTo>
                  <a:lnTo>
                    <a:pt x="101" y="27"/>
                  </a:lnTo>
                  <a:lnTo>
                    <a:pt x="194" y="9"/>
                  </a:lnTo>
                  <a:lnTo>
                    <a:pt x="280" y="0"/>
                  </a:lnTo>
                  <a:lnTo>
                    <a:pt x="392" y="0"/>
                  </a:lnTo>
                  <a:lnTo>
                    <a:pt x="392" y="384"/>
                  </a:lnTo>
                  <a:lnTo>
                    <a:pt x="1088" y="376"/>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75" name="Freeform 39"/>
            <p:cNvSpPr>
              <a:spLocks/>
            </p:cNvSpPr>
            <p:nvPr/>
          </p:nvSpPr>
          <p:spPr bwMode="auto">
            <a:xfrm>
              <a:off x="4292600" y="4635500"/>
              <a:ext cx="201613" cy="179388"/>
            </a:xfrm>
            <a:custGeom>
              <a:avLst/>
              <a:gdLst>
                <a:gd name="T0" fmla="*/ 0 w 127"/>
                <a:gd name="T1" fmla="*/ 0 h 113"/>
                <a:gd name="T2" fmla="*/ 2147483647 w 127"/>
                <a:gd name="T3" fmla="*/ 2147483647 h 113"/>
                <a:gd name="T4" fmla="*/ 2147483647 w 127"/>
                <a:gd name="T5" fmla="*/ 2147483647 h 113"/>
                <a:gd name="T6" fmla="*/ 0 60000 65536"/>
                <a:gd name="T7" fmla="*/ 0 60000 65536"/>
                <a:gd name="T8" fmla="*/ 0 60000 65536"/>
                <a:gd name="T9" fmla="*/ 0 w 127"/>
                <a:gd name="T10" fmla="*/ 0 h 113"/>
                <a:gd name="T11" fmla="*/ 127 w 127"/>
                <a:gd name="T12" fmla="*/ 113 h 113"/>
              </a:gdLst>
              <a:ahLst/>
              <a:cxnLst>
                <a:cxn ang="T6">
                  <a:pos x="T0" y="T1"/>
                </a:cxn>
                <a:cxn ang="T7">
                  <a:pos x="T2" y="T3"/>
                </a:cxn>
                <a:cxn ang="T8">
                  <a:pos x="T4" y="T5"/>
                </a:cxn>
              </a:cxnLst>
              <a:rect l="T9" t="T10" r="T11" b="T12"/>
              <a:pathLst>
                <a:path w="127" h="113">
                  <a:moveTo>
                    <a:pt x="0" y="0"/>
                  </a:moveTo>
                  <a:lnTo>
                    <a:pt x="64" y="113"/>
                  </a:lnTo>
                  <a:lnTo>
                    <a:pt x="127" y="14"/>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77" name="Rectangle 41"/>
            <p:cNvSpPr>
              <a:spLocks noChangeArrowheads="1"/>
            </p:cNvSpPr>
            <p:nvPr/>
          </p:nvSpPr>
          <p:spPr bwMode="auto">
            <a:xfrm>
              <a:off x="2819400" y="1447800"/>
              <a:ext cx="1609725" cy="376238"/>
            </a:xfrm>
            <a:prstGeom prst="rect">
              <a:avLst/>
            </a:prstGeom>
            <a:solidFill>
              <a:srgbClr val="FFFF00"/>
            </a:solidFill>
            <a:ln w="9525">
              <a:solidFill>
                <a:srgbClr val="FF9933"/>
              </a:solidFill>
              <a:miter lim="800000"/>
              <a:headEnd/>
              <a:tailEnd/>
            </a:ln>
            <a:effectLst/>
          </p:spPr>
          <p:txBody>
            <a:bodyPr wrap="none" lIns="92075" tIns="46038" rIns="92075" bIns="46038">
              <a:spAutoFit/>
            </a:bodyPr>
            <a:lstStyle/>
            <a:p>
              <a:pPr eaLnBrk="0" hangingPunct="0">
                <a:defRPr/>
              </a:pPr>
              <a:r>
                <a:rPr lang="en-US" sz="1800" b="1">
                  <a:solidFill>
                    <a:srgbClr val="000000"/>
                  </a:solidFill>
                  <a:latin typeface="Century Gothic" charset="0"/>
                  <a:ea typeface="ＭＳ Ｐゴシック" charset="0"/>
                  <a:cs typeface="ＭＳ Ｐゴシック" charset="0"/>
                </a:rPr>
                <a:t>Time-Cycled</a:t>
              </a:r>
              <a:endParaRPr lang="en-US" sz="1600" b="1">
                <a:solidFill>
                  <a:srgbClr val="000000"/>
                </a:solidFill>
                <a:effectLst>
                  <a:outerShdw blurRad="38100" dist="38100" dir="2700000" algn="tl">
                    <a:srgbClr val="FFFFFF"/>
                  </a:outerShdw>
                </a:effectLst>
                <a:latin typeface="Century Gothic" charset="0"/>
                <a:ea typeface="ＭＳ Ｐゴシック" charset="0"/>
                <a:cs typeface="ＭＳ Ｐゴシック" charset="0"/>
              </a:endParaRPr>
            </a:p>
          </p:txBody>
        </p:sp>
        <p:sp>
          <p:nvSpPr>
            <p:cNvPr id="65578" name="Line 42"/>
            <p:cNvSpPr>
              <a:spLocks noChangeShapeType="1"/>
            </p:cNvSpPr>
            <p:nvPr/>
          </p:nvSpPr>
          <p:spPr bwMode="auto">
            <a:xfrm flipH="1">
              <a:off x="3200400" y="1905000"/>
              <a:ext cx="457200" cy="838200"/>
            </a:xfrm>
            <a:prstGeom prst="line">
              <a:avLst/>
            </a:prstGeom>
            <a:noFill/>
            <a:ln w="38100" cap="rnd">
              <a:solidFill>
                <a:srgbClr val="FFFF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80" name="Rectangle 44"/>
            <p:cNvSpPr>
              <a:spLocks noChangeArrowheads="1"/>
            </p:cNvSpPr>
            <p:nvPr/>
          </p:nvSpPr>
          <p:spPr bwMode="auto">
            <a:xfrm>
              <a:off x="4876800" y="1524000"/>
              <a:ext cx="1438275" cy="346075"/>
            </a:xfrm>
            <a:prstGeom prst="rect">
              <a:avLst/>
            </a:prstGeom>
            <a:solidFill>
              <a:srgbClr val="66FF33"/>
            </a:solidFill>
            <a:ln w="9525">
              <a:solidFill>
                <a:srgbClr val="FF3300"/>
              </a:solidFill>
              <a:miter lim="800000"/>
              <a:headEnd/>
              <a:tailEnd/>
            </a:ln>
          </p:spPr>
          <p:txBody>
            <a:bodyPr lIns="92075" tIns="46038" rIns="92075" bIns="46038">
              <a:spAutoFit/>
            </a:bodyPr>
            <a:lstStyle/>
            <a:p>
              <a:pPr eaLnBrk="0" hangingPunct="0"/>
              <a:r>
                <a:rPr lang="en-US" sz="1600" b="1">
                  <a:solidFill>
                    <a:srgbClr val="000000"/>
                  </a:solidFill>
                  <a:latin typeface="Century Gothic" pitchFamily="34" charset="0"/>
                </a:rPr>
                <a:t>Flow-Cycled</a:t>
              </a:r>
              <a:endParaRPr lang="en-US" sz="1400" b="1">
                <a:solidFill>
                  <a:srgbClr val="000000"/>
                </a:solidFill>
                <a:latin typeface="Century Gothic" pitchFamily="34" charset="0"/>
              </a:endParaRPr>
            </a:p>
          </p:txBody>
        </p:sp>
        <p:sp>
          <p:nvSpPr>
            <p:cNvPr id="65581" name="Line 45"/>
            <p:cNvSpPr>
              <a:spLocks noChangeShapeType="1"/>
            </p:cNvSpPr>
            <p:nvPr/>
          </p:nvSpPr>
          <p:spPr bwMode="auto">
            <a:xfrm flipH="1">
              <a:off x="5105400" y="1905000"/>
              <a:ext cx="457200" cy="685800"/>
            </a:xfrm>
            <a:prstGeom prst="line">
              <a:avLst/>
            </a:prstGeom>
            <a:noFill/>
            <a:ln w="38100" cap="rnd">
              <a:solidFill>
                <a:srgbClr val="FFFF66"/>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82" name="Freeform 46"/>
            <p:cNvSpPr>
              <a:spLocks/>
            </p:cNvSpPr>
            <p:nvPr/>
          </p:nvSpPr>
          <p:spPr bwMode="auto">
            <a:xfrm>
              <a:off x="2514600" y="502920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83" name="Freeform 47"/>
            <p:cNvSpPr>
              <a:spLocks/>
            </p:cNvSpPr>
            <p:nvPr/>
          </p:nvSpPr>
          <p:spPr bwMode="auto">
            <a:xfrm>
              <a:off x="6096000" y="5029200"/>
              <a:ext cx="1905000" cy="914400"/>
            </a:xfrm>
            <a:custGeom>
              <a:avLst/>
              <a:gdLst>
                <a:gd name="T0" fmla="*/ 0 w 1200"/>
                <a:gd name="T1" fmla="*/ 2147483647 h 576"/>
                <a:gd name="T2" fmla="*/ 2147483647 w 1200"/>
                <a:gd name="T3" fmla="*/ 2147483647 h 576"/>
                <a:gd name="T4" fmla="*/ 2147483647 w 1200"/>
                <a:gd name="T5" fmla="*/ 2147483647 h 576"/>
                <a:gd name="T6" fmla="*/ 2147483647 w 1200"/>
                <a:gd name="T7" fmla="*/ 2147483647 h 576"/>
                <a:gd name="T8" fmla="*/ 2147483647 w 1200"/>
                <a:gd name="T9" fmla="*/ 2147483647 h 576"/>
                <a:gd name="T10" fmla="*/ 2147483647 w 1200"/>
                <a:gd name="T11" fmla="*/ 2147483647 h 576"/>
                <a:gd name="T12" fmla="*/ 2147483647 w 1200"/>
                <a:gd name="T13" fmla="*/ 2147483647 h 576"/>
                <a:gd name="T14" fmla="*/ 2147483647 w 1200"/>
                <a:gd name="T15" fmla="*/ 0 h 576"/>
                <a:gd name="T16" fmla="*/ 2147483647 w 1200"/>
                <a:gd name="T17" fmla="*/ 2147483647 h 576"/>
                <a:gd name="T18" fmla="*/ 2147483647 w 1200"/>
                <a:gd name="T19" fmla="*/ 2147483647 h 576"/>
                <a:gd name="T20" fmla="*/ 2147483647 w 1200"/>
                <a:gd name="T21" fmla="*/ 2147483647 h 576"/>
                <a:gd name="T22" fmla="*/ 2147483647 w 1200"/>
                <a:gd name="T23" fmla="*/ 2147483647 h 576"/>
                <a:gd name="T24" fmla="*/ 2147483647 w 1200"/>
                <a:gd name="T25" fmla="*/ 2147483647 h 576"/>
                <a:gd name="T26" fmla="*/ 2147483647 w 1200"/>
                <a:gd name="T27" fmla="*/ 2147483647 h 576"/>
                <a:gd name="T28" fmla="*/ 2147483647 w 1200"/>
                <a:gd name="T29" fmla="*/ 2147483647 h 576"/>
                <a:gd name="T30" fmla="*/ 2147483647 w 1200"/>
                <a:gd name="T31" fmla="*/ 2147483647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00"/>
                <a:gd name="T49" fmla="*/ 0 h 576"/>
                <a:gd name="T50" fmla="*/ 1200 w 12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00" h="576">
                  <a:moveTo>
                    <a:pt x="0" y="575"/>
                  </a:moveTo>
                  <a:lnTo>
                    <a:pt x="45" y="320"/>
                  </a:lnTo>
                  <a:lnTo>
                    <a:pt x="68" y="244"/>
                  </a:lnTo>
                  <a:lnTo>
                    <a:pt x="94" y="184"/>
                  </a:lnTo>
                  <a:lnTo>
                    <a:pt x="126" y="128"/>
                  </a:lnTo>
                  <a:lnTo>
                    <a:pt x="165" y="96"/>
                  </a:lnTo>
                  <a:lnTo>
                    <a:pt x="240" y="48"/>
                  </a:lnTo>
                  <a:lnTo>
                    <a:pt x="396" y="0"/>
                  </a:lnTo>
                  <a:lnTo>
                    <a:pt x="426" y="244"/>
                  </a:lnTo>
                  <a:lnTo>
                    <a:pt x="468" y="360"/>
                  </a:lnTo>
                  <a:lnTo>
                    <a:pt x="500" y="432"/>
                  </a:lnTo>
                  <a:lnTo>
                    <a:pt x="542" y="488"/>
                  </a:lnTo>
                  <a:lnTo>
                    <a:pt x="590" y="536"/>
                  </a:lnTo>
                  <a:lnTo>
                    <a:pt x="655" y="576"/>
                  </a:lnTo>
                  <a:lnTo>
                    <a:pt x="813" y="575"/>
                  </a:lnTo>
                  <a:lnTo>
                    <a:pt x="1200" y="568"/>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84" name="Freeform 48"/>
            <p:cNvSpPr>
              <a:spLocks/>
            </p:cNvSpPr>
            <p:nvPr/>
          </p:nvSpPr>
          <p:spPr bwMode="auto">
            <a:xfrm>
              <a:off x="6858000" y="2819400"/>
              <a:ext cx="1271588" cy="685800"/>
            </a:xfrm>
            <a:custGeom>
              <a:avLst/>
              <a:gdLst>
                <a:gd name="T0" fmla="*/ 0 w 801"/>
                <a:gd name="T1" fmla="*/ 2147483647 h 432"/>
                <a:gd name="T2" fmla="*/ 0 w 801"/>
                <a:gd name="T3" fmla="*/ 2147483647 h 432"/>
                <a:gd name="T4" fmla="*/ 2147483647 w 801"/>
                <a:gd name="T5" fmla="*/ 2147483647 h 432"/>
                <a:gd name="T6" fmla="*/ 2147483647 w 801"/>
                <a:gd name="T7" fmla="*/ 2147483647 h 432"/>
                <a:gd name="T8" fmla="*/ 2147483647 w 801"/>
                <a:gd name="T9" fmla="*/ 2147483647 h 432"/>
                <a:gd name="T10" fmla="*/ 2147483647 w 801"/>
                <a:gd name="T11" fmla="*/ 2147483647 h 432"/>
                <a:gd name="T12" fmla="*/ 2147483647 w 801"/>
                <a:gd name="T13" fmla="*/ 2147483647 h 432"/>
                <a:gd name="T14" fmla="*/ 2147483647 w 801"/>
                <a:gd name="T15" fmla="*/ 2147483647 h 432"/>
                <a:gd name="T16" fmla="*/ 2147483647 w 801"/>
                <a:gd name="T17" fmla="*/ 0 h 4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1"/>
                <a:gd name="T28" fmla="*/ 0 h 432"/>
                <a:gd name="T29" fmla="*/ 801 w 801"/>
                <a:gd name="T30" fmla="*/ 432 h 4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1" h="432">
                  <a:moveTo>
                    <a:pt x="0" y="16"/>
                  </a:moveTo>
                  <a:lnTo>
                    <a:pt x="0" y="432"/>
                  </a:lnTo>
                  <a:lnTo>
                    <a:pt x="64" y="388"/>
                  </a:lnTo>
                  <a:lnTo>
                    <a:pt x="112" y="344"/>
                  </a:lnTo>
                  <a:lnTo>
                    <a:pt x="165" y="240"/>
                  </a:lnTo>
                  <a:lnTo>
                    <a:pt x="237" y="168"/>
                  </a:lnTo>
                  <a:lnTo>
                    <a:pt x="297" y="84"/>
                  </a:lnTo>
                  <a:lnTo>
                    <a:pt x="369" y="12"/>
                  </a:lnTo>
                  <a:lnTo>
                    <a:pt x="801" y="0"/>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5644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 name="Group 2"/>
          <p:cNvGrpSpPr/>
          <p:nvPr/>
        </p:nvGrpSpPr>
        <p:grpSpPr>
          <a:xfrm>
            <a:off x="242888" y="1447800"/>
            <a:ext cx="8367712" cy="5257800"/>
            <a:chOff x="242888" y="1447800"/>
            <a:chExt cx="8367712" cy="5257800"/>
          </a:xfrm>
        </p:grpSpPr>
        <p:sp>
          <p:nvSpPr>
            <p:cNvPr id="66562" name="Oval 2"/>
            <p:cNvSpPr>
              <a:spLocks noChangeArrowheads="1"/>
            </p:cNvSpPr>
            <p:nvPr/>
          </p:nvSpPr>
          <p:spPr bwMode="auto">
            <a:xfrm>
              <a:off x="3733800" y="1524000"/>
              <a:ext cx="2209800" cy="4724400"/>
            </a:xfrm>
            <a:prstGeom prst="ellipse">
              <a:avLst/>
            </a:prstGeom>
            <a:solidFill>
              <a:schemeClr val="tx1">
                <a:alpha val="50195"/>
              </a:schemeClr>
            </a:solidFill>
            <a:ln w="50800" cap="rnd">
              <a:solidFill>
                <a:schemeClr val="tx1"/>
              </a:solidFill>
              <a:round/>
              <a:headEnd/>
              <a:tailEnd/>
            </a:ln>
          </p:spPr>
          <p:txBody>
            <a:bodyPr wrap="none" anchor="ctr"/>
            <a:lstStyle/>
            <a:p>
              <a:endParaRPr lang="en-US"/>
            </a:p>
          </p:txBody>
        </p:sp>
        <p:grpSp>
          <p:nvGrpSpPr>
            <p:cNvPr id="2" name="Group 4"/>
            <p:cNvGrpSpPr>
              <a:grpSpLocks/>
            </p:cNvGrpSpPr>
            <p:nvPr/>
          </p:nvGrpSpPr>
          <p:grpSpPr bwMode="auto">
            <a:xfrm>
              <a:off x="242888" y="2009775"/>
              <a:ext cx="1204912" cy="3781425"/>
              <a:chOff x="105" y="1296"/>
              <a:chExt cx="759" cy="2382"/>
            </a:xfrm>
          </p:grpSpPr>
          <p:sp>
            <p:nvSpPr>
              <p:cNvPr id="71708" name="Rectangle 5"/>
              <p:cNvSpPr>
                <a:spLocks noChangeArrowheads="1"/>
              </p:cNvSpPr>
              <p:nvPr/>
            </p:nvSpPr>
            <p:spPr bwMode="auto">
              <a:xfrm>
                <a:off x="269" y="1296"/>
                <a:ext cx="4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rgbClr val="FF5050"/>
                    </a:solidFill>
                    <a:latin typeface="Abadi MT Condensed Light" charset="0"/>
                  </a:rPr>
                  <a:t>Flow</a:t>
                </a:r>
              </a:p>
            </p:txBody>
          </p:sp>
          <p:sp>
            <p:nvSpPr>
              <p:cNvPr id="71709" name="Rectangle 6"/>
              <p:cNvSpPr>
                <a:spLocks noChangeArrowheads="1"/>
              </p:cNvSpPr>
              <p:nvPr/>
            </p:nvSpPr>
            <p:spPr bwMode="auto">
              <a:xfrm>
                <a:off x="105" y="2295"/>
                <a:ext cx="739"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dirty="0">
                    <a:latin typeface="Abadi MT Condensed Light" charset="0"/>
                  </a:rPr>
                  <a:t>Pressure</a:t>
                </a:r>
              </a:p>
            </p:txBody>
          </p:sp>
          <p:sp>
            <p:nvSpPr>
              <p:cNvPr id="71710" name="Rectangle 7"/>
              <p:cNvSpPr>
                <a:spLocks noChangeArrowheads="1"/>
              </p:cNvSpPr>
              <p:nvPr/>
            </p:nvSpPr>
            <p:spPr bwMode="auto">
              <a:xfrm>
                <a:off x="192" y="3255"/>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rgbClr val="FF9933"/>
                    </a:solidFill>
                    <a:latin typeface="Abadi MT Condensed Light" charset="0"/>
                  </a:rPr>
                  <a:t>Volume</a:t>
                </a:r>
              </a:p>
            </p:txBody>
          </p:sp>
          <p:sp>
            <p:nvSpPr>
              <p:cNvPr id="71711" name="Text Box 8"/>
              <p:cNvSpPr txBox="1">
                <a:spLocks noChangeArrowheads="1"/>
              </p:cNvSpPr>
              <p:nvPr/>
            </p:nvSpPr>
            <p:spPr bwMode="auto">
              <a:xfrm>
                <a:off x="240" y="1536"/>
                <a:ext cx="5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(L/min)</a:t>
                </a:r>
              </a:p>
            </p:txBody>
          </p:sp>
          <p:sp>
            <p:nvSpPr>
              <p:cNvPr id="71712" name="Text Box 9"/>
              <p:cNvSpPr txBox="1">
                <a:spLocks noChangeArrowheads="1"/>
              </p:cNvSpPr>
              <p:nvPr/>
            </p:nvSpPr>
            <p:spPr bwMode="auto">
              <a:xfrm>
                <a:off x="144" y="2496"/>
                <a:ext cx="7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(cm H</a:t>
                </a:r>
                <a:r>
                  <a:rPr lang="en-US" sz="1800" baseline="-25000">
                    <a:latin typeface="Tahoma" pitchFamily="34" charset="0"/>
                  </a:rPr>
                  <a:t>2</a:t>
                </a:r>
                <a:r>
                  <a:rPr lang="en-US" sz="1800">
                    <a:latin typeface="Tahoma" pitchFamily="34" charset="0"/>
                  </a:rPr>
                  <a:t>O)</a:t>
                </a:r>
              </a:p>
            </p:txBody>
          </p:sp>
          <p:sp>
            <p:nvSpPr>
              <p:cNvPr id="71713" name="Text Box 10"/>
              <p:cNvSpPr txBox="1">
                <a:spLocks noChangeArrowheads="1"/>
              </p:cNvSpPr>
              <p:nvPr/>
            </p:nvSpPr>
            <p:spPr bwMode="auto">
              <a:xfrm>
                <a:off x="336" y="3447"/>
                <a:ext cx="3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(ml)</a:t>
                </a:r>
              </a:p>
            </p:txBody>
          </p:sp>
        </p:grpSp>
        <p:sp>
          <p:nvSpPr>
            <p:cNvPr id="66571" name="Rectangle 11"/>
            <p:cNvSpPr>
              <a:spLocks noChangeArrowheads="1"/>
            </p:cNvSpPr>
            <p:nvPr/>
          </p:nvSpPr>
          <p:spPr bwMode="auto">
            <a:xfrm>
              <a:off x="3810000" y="3581400"/>
              <a:ext cx="1423988" cy="366713"/>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800" b="1">
                  <a:latin typeface="Century Gothic" pitchFamily="34" charset="0"/>
                </a:rPr>
                <a:t>Set PS level</a:t>
              </a:r>
            </a:p>
          </p:txBody>
        </p:sp>
        <p:sp>
          <p:nvSpPr>
            <p:cNvPr id="66573" name="Line 13"/>
            <p:cNvSpPr>
              <a:spLocks noChangeShapeType="1"/>
            </p:cNvSpPr>
            <p:nvPr/>
          </p:nvSpPr>
          <p:spPr bwMode="auto">
            <a:xfrm>
              <a:off x="1828800" y="1447800"/>
              <a:ext cx="0" cy="441960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574" name="Line 14"/>
            <p:cNvSpPr>
              <a:spLocks noChangeShapeType="1"/>
            </p:cNvSpPr>
            <p:nvPr/>
          </p:nvSpPr>
          <p:spPr bwMode="auto">
            <a:xfrm>
              <a:off x="1828800" y="2819400"/>
              <a:ext cx="65532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575" name="Freeform 15"/>
            <p:cNvSpPr>
              <a:spLocks/>
            </p:cNvSpPr>
            <p:nvPr/>
          </p:nvSpPr>
          <p:spPr bwMode="auto">
            <a:xfrm>
              <a:off x="2006600" y="1712913"/>
              <a:ext cx="811213" cy="1143000"/>
            </a:xfrm>
            <a:custGeom>
              <a:avLst/>
              <a:gdLst>
                <a:gd name="T0" fmla="*/ 0 w 511"/>
                <a:gd name="T1" fmla="*/ 2147483647 h 720"/>
                <a:gd name="T2" fmla="*/ 2147483647 w 511"/>
                <a:gd name="T3" fmla="*/ 2147483647 h 720"/>
                <a:gd name="T4" fmla="*/ 2147483647 w 511"/>
                <a:gd name="T5" fmla="*/ 0 h 720"/>
                <a:gd name="T6" fmla="*/ 2147483647 w 511"/>
                <a:gd name="T7" fmla="*/ 0 h 720"/>
                <a:gd name="T8" fmla="*/ 2147483647 w 511"/>
                <a:gd name="T9" fmla="*/ 2147483647 h 720"/>
                <a:gd name="T10" fmla="*/ 0 60000 65536"/>
                <a:gd name="T11" fmla="*/ 0 60000 65536"/>
                <a:gd name="T12" fmla="*/ 0 60000 65536"/>
                <a:gd name="T13" fmla="*/ 0 60000 65536"/>
                <a:gd name="T14" fmla="*/ 0 60000 65536"/>
                <a:gd name="T15" fmla="*/ 0 w 511"/>
                <a:gd name="T16" fmla="*/ 0 h 720"/>
                <a:gd name="T17" fmla="*/ 511 w 511"/>
                <a:gd name="T18" fmla="*/ 720 h 720"/>
              </a:gdLst>
              <a:ahLst/>
              <a:cxnLst>
                <a:cxn ang="T10">
                  <a:pos x="T0" y="T1"/>
                </a:cxn>
                <a:cxn ang="T11">
                  <a:pos x="T2" y="T3"/>
                </a:cxn>
                <a:cxn ang="T12">
                  <a:pos x="T4" y="T5"/>
                </a:cxn>
                <a:cxn ang="T13">
                  <a:pos x="T6" y="T7"/>
                </a:cxn>
                <a:cxn ang="T14">
                  <a:pos x="T8" y="T9"/>
                </a:cxn>
              </a:cxnLst>
              <a:rect l="T15" t="T16" r="T17" b="T18"/>
              <a:pathLst>
                <a:path w="511" h="720">
                  <a:moveTo>
                    <a:pt x="0" y="707"/>
                  </a:moveTo>
                  <a:lnTo>
                    <a:pt x="88" y="32"/>
                  </a:lnTo>
                  <a:lnTo>
                    <a:pt x="88" y="0"/>
                  </a:lnTo>
                  <a:lnTo>
                    <a:pt x="511" y="0"/>
                  </a:lnTo>
                  <a:lnTo>
                    <a:pt x="511" y="720"/>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76" name="Line 16"/>
            <p:cNvSpPr>
              <a:spLocks noChangeShapeType="1"/>
            </p:cNvSpPr>
            <p:nvPr/>
          </p:nvSpPr>
          <p:spPr bwMode="auto">
            <a:xfrm>
              <a:off x="1828800" y="4648200"/>
              <a:ext cx="67056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577" name="Line 17"/>
            <p:cNvSpPr>
              <a:spLocks noChangeShapeType="1"/>
            </p:cNvSpPr>
            <p:nvPr/>
          </p:nvSpPr>
          <p:spPr bwMode="auto">
            <a:xfrm>
              <a:off x="1828800" y="5867400"/>
              <a:ext cx="6781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6578" name="Freeform 18"/>
            <p:cNvSpPr>
              <a:spLocks/>
            </p:cNvSpPr>
            <p:nvPr/>
          </p:nvSpPr>
          <p:spPr bwMode="auto">
            <a:xfrm>
              <a:off x="2819400" y="2819400"/>
              <a:ext cx="1371600" cy="763588"/>
            </a:xfrm>
            <a:custGeom>
              <a:avLst/>
              <a:gdLst>
                <a:gd name="T0" fmla="*/ 0 w 577"/>
                <a:gd name="T1" fmla="*/ 0 h 481"/>
                <a:gd name="T2" fmla="*/ 0 w 577"/>
                <a:gd name="T3" fmla="*/ 2147483647 h 481"/>
                <a:gd name="T4" fmla="*/ 2147483647 w 577"/>
                <a:gd name="T5" fmla="*/ 2147483647 h 481"/>
                <a:gd name="T6" fmla="*/ 2147483647 w 577"/>
                <a:gd name="T7" fmla="*/ 2147483647 h 481"/>
                <a:gd name="T8" fmla="*/ 2147483647 w 577"/>
                <a:gd name="T9" fmla="*/ 2147483647 h 481"/>
                <a:gd name="T10" fmla="*/ 2147483647 w 577"/>
                <a:gd name="T11" fmla="*/ 0 h 481"/>
                <a:gd name="T12" fmla="*/ 2147483647 w 577"/>
                <a:gd name="T13" fmla="*/ 0 h 481"/>
                <a:gd name="T14" fmla="*/ 0 60000 65536"/>
                <a:gd name="T15" fmla="*/ 0 60000 65536"/>
                <a:gd name="T16" fmla="*/ 0 60000 65536"/>
                <a:gd name="T17" fmla="*/ 0 60000 65536"/>
                <a:gd name="T18" fmla="*/ 0 60000 65536"/>
                <a:gd name="T19" fmla="*/ 0 60000 65536"/>
                <a:gd name="T20" fmla="*/ 0 60000 65536"/>
                <a:gd name="T21" fmla="*/ 0 w 577"/>
                <a:gd name="T22" fmla="*/ 0 h 481"/>
                <a:gd name="T23" fmla="*/ 577 w 577"/>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7" h="481">
                  <a:moveTo>
                    <a:pt x="0" y="0"/>
                  </a:moveTo>
                  <a:lnTo>
                    <a:pt x="0" y="480"/>
                  </a:lnTo>
                  <a:lnTo>
                    <a:pt x="144" y="240"/>
                  </a:lnTo>
                  <a:lnTo>
                    <a:pt x="240" y="96"/>
                  </a:lnTo>
                  <a:lnTo>
                    <a:pt x="288" y="47"/>
                  </a:lnTo>
                  <a:lnTo>
                    <a:pt x="392" y="0"/>
                  </a:lnTo>
                  <a:lnTo>
                    <a:pt x="576" y="0"/>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79" name="Freeform 19"/>
            <p:cNvSpPr>
              <a:spLocks/>
            </p:cNvSpPr>
            <p:nvPr/>
          </p:nvSpPr>
          <p:spPr bwMode="auto">
            <a:xfrm>
              <a:off x="2133600" y="3810000"/>
              <a:ext cx="1892300" cy="838200"/>
            </a:xfrm>
            <a:custGeom>
              <a:avLst/>
              <a:gdLst>
                <a:gd name="T0" fmla="*/ 0 w 1192"/>
                <a:gd name="T1" fmla="*/ 2147483647 h 528"/>
                <a:gd name="T2" fmla="*/ 2147483647 w 1192"/>
                <a:gd name="T3" fmla="*/ 2147483647 h 528"/>
                <a:gd name="T4" fmla="*/ 2147483647 w 1192"/>
                <a:gd name="T5" fmla="*/ 2147483647 h 528"/>
                <a:gd name="T6" fmla="*/ 2147483647 w 1192"/>
                <a:gd name="T7" fmla="*/ 2147483647 h 528"/>
                <a:gd name="T8" fmla="*/ 2147483647 w 1192"/>
                <a:gd name="T9" fmla="*/ 0 h 528"/>
                <a:gd name="T10" fmla="*/ 2147483647 w 1192"/>
                <a:gd name="T11" fmla="*/ 2147483647 h 528"/>
                <a:gd name="T12" fmla="*/ 2147483647 w 1192"/>
                <a:gd name="T13" fmla="*/ 2147483647 h 528"/>
                <a:gd name="T14" fmla="*/ 2147483647 w 1192"/>
                <a:gd name="T15" fmla="*/ 2147483647 h 528"/>
                <a:gd name="T16" fmla="*/ 2147483647 w 1192"/>
                <a:gd name="T17" fmla="*/ 2147483647 h 528"/>
                <a:gd name="T18" fmla="*/ 2147483647 w 1192"/>
                <a:gd name="T19" fmla="*/ 2147483647 h 5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92"/>
                <a:gd name="T31" fmla="*/ 0 h 528"/>
                <a:gd name="T32" fmla="*/ 1192 w 1192"/>
                <a:gd name="T33" fmla="*/ 528 h 5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92" h="528">
                  <a:moveTo>
                    <a:pt x="0" y="514"/>
                  </a:moveTo>
                  <a:lnTo>
                    <a:pt x="37" y="371"/>
                  </a:lnTo>
                  <a:lnTo>
                    <a:pt x="149" y="143"/>
                  </a:lnTo>
                  <a:lnTo>
                    <a:pt x="240" y="36"/>
                  </a:lnTo>
                  <a:lnTo>
                    <a:pt x="410" y="0"/>
                  </a:lnTo>
                  <a:lnTo>
                    <a:pt x="531" y="264"/>
                  </a:lnTo>
                  <a:lnTo>
                    <a:pt x="620" y="352"/>
                  </a:lnTo>
                  <a:lnTo>
                    <a:pt x="719" y="432"/>
                  </a:lnTo>
                  <a:lnTo>
                    <a:pt x="816" y="528"/>
                  </a:lnTo>
                  <a:lnTo>
                    <a:pt x="1192" y="528"/>
                  </a:lnTo>
                </a:path>
              </a:pathLst>
            </a:custGeom>
            <a:noFill/>
            <a:ln w="50800" cap="rnd">
              <a:solidFill>
                <a:srgbClr val="00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80" name="Freeform 20"/>
            <p:cNvSpPr>
              <a:spLocks/>
            </p:cNvSpPr>
            <p:nvPr/>
          </p:nvSpPr>
          <p:spPr bwMode="auto">
            <a:xfrm>
              <a:off x="1981200" y="4800600"/>
              <a:ext cx="2120900" cy="1066800"/>
            </a:xfrm>
            <a:custGeom>
              <a:avLst/>
              <a:gdLst>
                <a:gd name="T0" fmla="*/ 0 w 1336"/>
                <a:gd name="T1" fmla="*/ 2147483647 h 672"/>
                <a:gd name="T2" fmla="*/ 2147483647 w 1336"/>
                <a:gd name="T3" fmla="*/ 2147483647 h 672"/>
                <a:gd name="T4" fmla="*/ 2147483647 w 1336"/>
                <a:gd name="T5" fmla="*/ 0 h 672"/>
                <a:gd name="T6" fmla="*/ 2147483647 w 1336"/>
                <a:gd name="T7" fmla="*/ 2147483647 h 672"/>
                <a:gd name="T8" fmla="*/ 2147483647 w 1336"/>
                <a:gd name="T9" fmla="*/ 2147483647 h 672"/>
                <a:gd name="T10" fmla="*/ 2147483647 w 1336"/>
                <a:gd name="T11" fmla="*/ 2147483647 h 672"/>
                <a:gd name="T12" fmla="*/ 2147483647 w 1336"/>
                <a:gd name="T13" fmla="*/ 2147483647 h 672"/>
                <a:gd name="T14" fmla="*/ 0 60000 65536"/>
                <a:gd name="T15" fmla="*/ 0 60000 65536"/>
                <a:gd name="T16" fmla="*/ 0 60000 65536"/>
                <a:gd name="T17" fmla="*/ 0 60000 65536"/>
                <a:gd name="T18" fmla="*/ 0 60000 65536"/>
                <a:gd name="T19" fmla="*/ 0 60000 65536"/>
                <a:gd name="T20" fmla="*/ 0 60000 65536"/>
                <a:gd name="T21" fmla="*/ 0 w 1336"/>
                <a:gd name="T22" fmla="*/ 0 h 672"/>
                <a:gd name="T23" fmla="*/ 1336 w 1336"/>
                <a:gd name="T24" fmla="*/ 672 h 6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36" h="672">
                  <a:moveTo>
                    <a:pt x="0" y="672"/>
                  </a:moveTo>
                  <a:lnTo>
                    <a:pt x="240" y="336"/>
                  </a:lnTo>
                  <a:lnTo>
                    <a:pt x="480" y="0"/>
                  </a:lnTo>
                  <a:lnTo>
                    <a:pt x="624" y="336"/>
                  </a:lnTo>
                  <a:lnTo>
                    <a:pt x="768" y="528"/>
                  </a:lnTo>
                  <a:lnTo>
                    <a:pt x="1008" y="672"/>
                  </a:lnTo>
                  <a:lnTo>
                    <a:pt x="1336" y="672"/>
                  </a:lnTo>
                </a:path>
              </a:pathLst>
            </a:custGeom>
            <a:noFill/>
            <a:ln w="50800" cap="rnd">
              <a:solidFill>
                <a:srgbClr val="FF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81" name="Freeform 21"/>
            <p:cNvSpPr>
              <a:spLocks/>
            </p:cNvSpPr>
            <p:nvPr/>
          </p:nvSpPr>
          <p:spPr bwMode="auto">
            <a:xfrm>
              <a:off x="6019800" y="4799013"/>
              <a:ext cx="2135188" cy="1068387"/>
            </a:xfrm>
            <a:custGeom>
              <a:avLst/>
              <a:gdLst>
                <a:gd name="T0" fmla="*/ 0 w 1345"/>
                <a:gd name="T1" fmla="*/ 2147483647 h 673"/>
                <a:gd name="T2" fmla="*/ 2147483647 w 1345"/>
                <a:gd name="T3" fmla="*/ 2147483647 h 673"/>
                <a:gd name="T4" fmla="*/ 2147483647 w 1345"/>
                <a:gd name="T5" fmla="*/ 0 h 673"/>
                <a:gd name="T6" fmla="*/ 2147483647 w 1345"/>
                <a:gd name="T7" fmla="*/ 2147483647 h 673"/>
                <a:gd name="T8" fmla="*/ 2147483647 w 1345"/>
                <a:gd name="T9" fmla="*/ 2147483647 h 673"/>
                <a:gd name="T10" fmla="*/ 2147483647 w 1345"/>
                <a:gd name="T11" fmla="*/ 2147483647 h 673"/>
                <a:gd name="T12" fmla="*/ 2147483647 w 1345"/>
                <a:gd name="T13" fmla="*/ 2147483647 h 673"/>
                <a:gd name="T14" fmla="*/ 0 60000 65536"/>
                <a:gd name="T15" fmla="*/ 0 60000 65536"/>
                <a:gd name="T16" fmla="*/ 0 60000 65536"/>
                <a:gd name="T17" fmla="*/ 0 60000 65536"/>
                <a:gd name="T18" fmla="*/ 0 60000 65536"/>
                <a:gd name="T19" fmla="*/ 0 60000 65536"/>
                <a:gd name="T20" fmla="*/ 0 60000 65536"/>
                <a:gd name="T21" fmla="*/ 0 w 1345"/>
                <a:gd name="T22" fmla="*/ 0 h 673"/>
                <a:gd name="T23" fmla="*/ 1345 w 1345"/>
                <a:gd name="T24" fmla="*/ 673 h 6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345" h="673">
                  <a:moveTo>
                    <a:pt x="0" y="672"/>
                  </a:moveTo>
                  <a:lnTo>
                    <a:pt x="240" y="336"/>
                  </a:lnTo>
                  <a:lnTo>
                    <a:pt x="480" y="0"/>
                  </a:lnTo>
                  <a:lnTo>
                    <a:pt x="624" y="336"/>
                  </a:lnTo>
                  <a:lnTo>
                    <a:pt x="768" y="528"/>
                  </a:lnTo>
                  <a:lnTo>
                    <a:pt x="1008" y="672"/>
                  </a:lnTo>
                  <a:lnTo>
                    <a:pt x="1344" y="672"/>
                  </a:lnTo>
                </a:path>
              </a:pathLst>
            </a:custGeom>
            <a:noFill/>
            <a:ln w="50800" cap="rnd">
              <a:solidFill>
                <a:srgbClr val="FF99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82" name="Freeform 22"/>
            <p:cNvSpPr>
              <a:spLocks/>
            </p:cNvSpPr>
            <p:nvPr/>
          </p:nvSpPr>
          <p:spPr bwMode="auto">
            <a:xfrm>
              <a:off x="4114800" y="5232400"/>
              <a:ext cx="1892300" cy="635000"/>
            </a:xfrm>
            <a:custGeom>
              <a:avLst/>
              <a:gdLst>
                <a:gd name="T0" fmla="*/ 0 w 1192"/>
                <a:gd name="T1" fmla="*/ 2147483647 h 400"/>
                <a:gd name="T2" fmla="*/ 2147483647 w 1192"/>
                <a:gd name="T3" fmla="*/ 2147483647 h 400"/>
                <a:gd name="T4" fmla="*/ 2147483647 w 1192"/>
                <a:gd name="T5" fmla="*/ 0 h 400"/>
                <a:gd name="T6" fmla="*/ 2147483647 w 1192"/>
                <a:gd name="T7" fmla="*/ 2147483647 h 400"/>
                <a:gd name="T8" fmla="*/ 2147483647 w 1192"/>
                <a:gd name="T9" fmla="*/ 2147483647 h 400"/>
                <a:gd name="T10" fmla="*/ 2147483647 w 1192"/>
                <a:gd name="T11" fmla="*/ 2147483647 h 400"/>
                <a:gd name="T12" fmla="*/ 2147483647 w 1192"/>
                <a:gd name="T13" fmla="*/ 2147483647 h 400"/>
                <a:gd name="T14" fmla="*/ 0 60000 65536"/>
                <a:gd name="T15" fmla="*/ 0 60000 65536"/>
                <a:gd name="T16" fmla="*/ 0 60000 65536"/>
                <a:gd name="T17" fmla="*/ 0 60000 65536"/>
                <a:gd name="T18" fmla="*/ 0 60000 65536"/>
                <a:gd name="T19" fmla="*/ 0 60000 65536"/>
                <a:gd name="T20" fmla="*/ 0 60000 65536"/>
                <a:gd name="T21" fmla="*/ 0 w 1192"/>
                <a:gd name="T22" fmla="*/ 0 h 400"/>
                <a:gd name="T23" fmla="*/ 1192 w 1192"/>
                <a:gd name="T24" fmla="*/ 400 h 4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92" h="400">
                  <a:moveTo>
                    <a:pt x="0" y="400"/>
                  </a:moveTo>
                  <a:lnTo>
                    <a:pt x="142" y="232"/>
                  </a:lnTo>
                  <a:lnTo>
                    <a:pt x="376" y="0"/>
                  </a:lnTo>
                  <a:lnTo>
                    <a:pt x="448" y="200"/>
                  </a:lnTo>
                  <a:lnTo>
                    <a:pt x="520" y="288"/>
                  </a:lnTo>
                  <a:lnTo>
                    <a:pt x="640" y="392"/>
                  </a:lnTo>
                  <a:lnTo>
                    <a:pt x="1192" y="400"/>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84" name="Freeform 24"/>
            <p:cNvSpPr>
              <a:spLocks/>
            </p:cNvSpPr>
            <p:nvPr/>
          </p:nvSpPr>
          <p:spPr bwMode="auto">
            <a:xfrm>
              <a:off x="4191000" y="2057400"/>
              <a:ext cx="685800" cy="762000"/>
            </a:xfrm>
            <a:custGeom>
              <a:avLst/>
              <a:gdLst>
                <a:gd name="T0" fmla="*/ 0 w 432"/>
                <a:gd name="T1" fmla="*/ 2147483647 h 480"/>
                <a:gd name="T2" fmla="*/ 0 w 432"/>
                <a:gd name="T3" fmla="*/ 2147483647 h 480"/>
                <a:gd name="T4" fmla="*/ 0 w 432"/>
                <a:gd name="T5" fmla="*/ 2147483647 h 480"/>
                <a:gd name="T6" fmla="*/ 0 w 432"/>
                <a:gd name="T7" fmla="*/ 2147483647 h 480"/>
                <a:gd name="T8" fmla="*/ 0 w 432"/>
                <a:gd name="T9" fmla="*/ 2147483647 h 480"/>
                <a:gd name="T10" fmla="*/ 0 w 432"/>
                <a:gd name="T11" fmla="*/ 0 h 480"/>
                <a:gd name="T12" fmla="*/ 2147483647 w 432"/>
                <a:gd name="T13" fmla="*/ 2147483647 h 480"/>
                <a:gd name="T14" fmla="*/ 2147483647 w 432"/>
                <a:gd name="T15" fmla="*/ 2147483647 h 480"/>
                <a:gd name="T16" fmla="*/ 2147483647 w 432"/>
                <a:gd name="T17" fmla="*/ 2147483647 h 480"/>
                <a:gd name="T18" fmla="*/ 2147483647 w 432"/>
                <a:gd name="T19" fmla="*/ 2147483647 h 48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2"/>
                <a:gd name="T31" fmla="*/ 0 h 480"/>
                <a:gd name="T32" fmla="*/ 432 w 432"/>
                <a:gd name="T33" fmla="*/ 480 h 48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2" h="480">
                  <a:moveTo>
                    <a:pt x="0" y="411"/>
                  </a:moveTo>
                  <a:lnTo>
                    <a:pt x="0" y="443"/>
                  </a:lnTo>
                  <a:lnTo>
                    <a:pt x="0" y="480"/>
                  </a:lnTo>
                  <a:lnTo>
                    <a:pt x="0" y="308"/>
                  </a:lnTo>
                  <a:lnTo>
                    <a:pt x="0" y="137"/>
                  </a:lnTo>
                  <a:lnTo>
                    <a:pt x="0" y="0"/>
                  </a:lnTo>
                  <a:lnTo>
                    <a:pt x="96" y="96"/>
                  </a:lnTo>
                  <a:lnTo>
                    <a:pt x="192" y="152"/>
                  </a:lnTo>
                  <a:lnTo>
                    <a:pt x="320" y="224"/>
                  </a:lnTo>
                  <a:lnTo>
                    <a:pt x="432" y="274"/>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85" name="Freeform 25"/>
            <p:cNvSpPr>
              <a:spLocks/>
            </p:cNvSpPr>
            <p:nvPr/>
          </p:nvSpPr>
          <p:spPr bwMode="auto">
            <a:xfrm>
              <a:off x="4876800" y="2514600"/>
              <a:ext cx="1143000" cy="989013"/>
            </a:xfrm>
            <a:custGeom>
              <a:avLst/>
              <a:gdLst>
                <a:gd name="T0" fmla="*/ 0 w 720"/>
                <a:gd name="T1" fmla="*/ 0 h 623"/>
                <a:gd name="T2" fmla="*/ 0 w 720"/>
                <a:gd name="T3" fmla="*/ 2147483647 h 623"/>
                <a:gd name="T4" fmla="*/ 2147483647 w 720"/>
                <a:gd name="T5" fmla="*/ 2147483647 h 623"/>
                <a:gd name="T6" fmla="*/ 2147483647 w 720"/>
                <a:gd name="T7" fmla="*/ 2147483647 h 623"/>
                <a:gd name="T8" fmla="*/ 2147483647 w 720"/>
                <a:gd name="T9" fmla="*/ 2147483647 h 623"/>
                <a:gd name="T10" fmla="*/ 2147483647 w 720"/>
                <a:gd name="T11" fmla="*/ 2147483647 h 623"/>
                <a:gd name="T12" fmla="*/ 2147483647 w 720"/>
                <a:gd name="T13" fmla="*/ 2147483647 h 623"/>
                <a:gd name="T14" fmla="*/ 0 60000 65536"/>
                <a:gd name="T15" fmla="*/ 0 60000 65536"/>
                <a:gd name="T16" fmla="*/ 0 60000 65536"/>
                <a:gd name="T17" fmla="*/ 0 60000 65536"/>
                <a:gd name="T18" fmla="*/ 0 60000 65536"/>
                <a:gd name="T19" fmla="*/ 0 60000 65536"/>
                <a:gd name="T20" fmla="*/ 0 60000 65536"/>
                <a:gd name="T21" fmla="*/ 0 w 720"/>
                <a:gd name="T22" fmla="*/ 0 h 623"/>
                <a:gd name="T23" fmla="*/ 720 w 720"/>
                <a:gd name="T24" fmla="*/ 623 h 6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20" h="623">
                  <a:moveTo>
                    <a:pt x="0" y="0"/>
                  </a:moveTo>
                  <a:lnTo>
                    <a:pt x="0" y="623"/>
                  </a:lnTo>
                  <a:lnTo>
                    <a:pt x="97" y="430"/>
                  </a:lnTo>
                  <a:lnTo>
                    <a:pt x="156" y="334"/>
                  </a:lnTo>
                  <a:lnTo>
                    <a:pt x="195" y="239"/>
                  </a:lnTo>
                  <a:lnTo>
                    <a:pt x="240" y="191"/>
                  </a:lnTo>
                  <a:lnTo>
                    <a:pt x="720" y="184"/>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88" name="Freeform 28"/>
            <p:cNvSpPr>
              <a:spLocks/>
            </p:cNvSpPr>
            <p:nvPr/>
          </p:nvSpPr>
          <p:spPr bwMode="auto">
            <a:xfrm>
              <a:off x="4191000" y="4038600"/>
              <a:ext cx="1727200" cy="609600"/>
            </a:xfrm>
            <a:custGeom>
              <a:avLst/>
              <a:gdLst>
                <a:gd name="T0" fmla="*/ 0 w 1088"/>
                <a:gd name="T1" fmla="*/ 2147483647 h 384"/>
                <a:gd name="T2" fmla="*/ 2147483647 w 1088"/>
                <a:gd name="T3" fmla="*/ 2147483647 h 384"/>
                <a:gd name="T4" fmla="*/ 2147483647 w 1088"/>
                <a:gd name="T5" fmla="*/ 2147483647 h 384"/>
                <a:gd name="T6" fmla="*/ 2147483647 w 1088"/>
                <a:gd name="T7" fmla="*/ 2147483647 h 384"/>
                <a:gd name="T8" fmla="*/ 2147483647 w 1088"/>
                <a:gd name="T9" fmla="*/ 0 h 384"/>
                <a:gd name="T10" fmla="*/ 2147483647 w 1088"/>
                <a:gd name="T11" fmla="*/ 0 h 384"/>
                <a:gd name="T12" fmla="*/ 2147483647 w 1088"/>
                <a:gd name="T13" fmla="*/ 2147483647 h 384"/>
                <a:gd name="T14" fmla="*/ 2147483647 w 1088"/>
                <a:gd name="T15" fmla="*/ 2147483647 h 384"/>
                <a:gd name="T16" fmla="*/ 0 60000 65536"/>
                <a:gd name="T17" fmla="*/ 0 60000 65536"/>
                <a:gd name="T18" fmla="*/ 0 60000 65536"/>
                <a:gd name="T19" fmla="*/ 0 60000 65536"/>
                <a:gd name="T20" fmla="*/ 0 60000 65536"/>
                <a:gd name="T21" fmla="*/ 0 60000 65536"/>
                <a:gd name="T22" fmla="*/ 0 60000 65536"/>
                <a:gd name="T23" fmla="*/ 0 60000 65536"/>
                <a:gd name="T24" fmla="*/ 0 w 1088"/>
                <a:gd name="T25" fmla="*/ 0 h 384"/>
                <a:gd name="T26" fmla="*/ 1088 w 1088"/>
                <a:gd name="T27" fmla="*/ 384 h 3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8" h="384">
                  <a:moveTo>
                    <a:pt x="0" y="384"/>
                  </a:moveTo>
                  <a:lnTo>
                    <a:pt x="51" y="101"/>
                  </a:lnTo>
                  <a:lnTo>
                    <a:pt x="101" y="27"/>
                  </a:lnTo>
                  <a:lnTo>
                    <a:pt x="194" y="9"/>
                  </a:lnTo>
                  <a:lnTo>
                    <a:pt x="280" y="0"/>
                  </a:lnTo>
                  <a:lnTo>
                    <a:pt x="392" y="0"/>
                  </a:lnTo>
                  <a:lnTo>
                    <a:pt x="392" y="384"/>
                  </a:lnTo>
                  <a:lnTo>
                    <a:pt x="1088" y="376"/>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89" name="Freeform 29"/>
            <p:cNvSpPr>
              <a:spLocks/>
            </p:cNvSpPr>
            <p:nvPr/>
          </p:nvSpPr>
          <p:spPr bwMode="auto">
            <a:xfrm>
              <a:off x="1905000" y="4648200"/>
              <a:ext cx="230188"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00FFCC"/>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90" name="Freeform 30"/>
            <p:cNvSpPr>
              <a:spLocks/>
            </p:cNvSpPr>
            <p:nvPr/>
          </p:nvSpPr>
          <p:spPr bwMode="auto">
            <a:xfrm>
              <a:off x="5942013" y="4648200"/>
              <a:ext cx="230187" cy="2301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00FFCC"/>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91" name="Freeform 31"/>
            <p:cNvSpPr>
              <a:spLocks/>
            </p:cNvSpPr>
            <p:nvPr/>
          </p:nvSpPr>
          <p:spPr bwMode="auto">
            <a:xfrm>
              <a:off x="4038600" y="4648200"/>
              <a:ext cx="152400" cy="153988"/>
            </a:xfrm>
            <a:custGeom>
              <a:avLst/>
              <a:gdLst>
                <a:gd name="T0" fmla="*/ 0 w 145"/>
                <a:gd name="T1" fmla="*/ 0 h 145"/>
                <a:gd name="T2" fmla="*/ 2147483647 w 145"/>
                <a:gd name="T3" fmla="*/ 2147483647 h 145"/>
                <a:gd name="T4" fmla="*/ 2147483647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93" name="Rectangle 33"/>
            <p:cNvSpPr>
              <a:spLocks noChangeArrowheads="1"/>
            </p:cNvSpPr>
            <p:nvPr/>
          </p:nvSpPr>
          <p:spPr bwMode="auto">
            <a:xfrm>
              <a:off x="4114800" y="6338888"/>
              <a:ext cx="1203325" cy="366712"/>
            </a:xfrm>
            <a:prstGeom prst="rect">
              <a:avLst/>
            </a:prstGeom>
            <a:solidFill>
              <a:srgbClr val="FF3300">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1800" b="1">
                  <a:latin typeface="Century Gothic" pitchFamily="34" charset="0"/>
                </a:rPr>
                <a:t>PS Breath</a:t>
              </a:r>
            </a:p>
          </p:txBody>
        </p:sp>
        <p:sp>
          <p:nvSpPr>
            <p:cNvPr id="66594" name="Rectangle 34"/>
            <p:cNvSpPr>
              <a:spLocks noChangeArrowheads="1"/>
            </p:cNvSpPr>
            <p:nvPr/>
          </p:nvSpPr>
          <p:spPr bwMode="auto">
            <a:xfrm>
              <a:off x="4238625" y="1600200"/>
              <a:ext cx="1704975" cy="396875"/>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sz="2000" b="1">
                  <a:latin typeface="Century Gothic" pitchFamily="34" charset="0"/>
                </a:rPr>
                <a:t>Flow-cycled</a:t>
              </a:r>
              <a:endParaRPr lang="en-US" sz="1800" b="1">
                <a:latin typeface="Century Gothic" pitchFamily="34" charset="0"/>
              </a:endParaRPr>
            </a:p>
          </p:txBody>
        </p:sp>
        <p:sp>
          <p:nvSpPr>
            <p:cNvPr id="66595" name="Line 35"/>
            <p:cNvSpPr>
              <a:spLocks noChangeShapeType="1"/>
            </p:cNvSpPr>
            <p:nvPr/>
          </p:nvSpPr>
          <p:spPr bwMode="auto">
            <a:xfrm rot="21151626" flipH="1">
              <a:off x="4876800" y="2057400"/>
              <a:ext cx="533400" cy="304800"/>
            </a:xfrm>
            <a:prstGeom prst="line">
              <a:avLst/>
            </a:prstGeom>
            <a:noFill/>
            <a:ln w="57150">
              <a:solidFill>
                <a:srgbClr val="FFFF66"/>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6596" name="Freeform 36"/>
            <p:cNvSpPr>
              <a:spLocks/>
            </p:cNvSpPr>
            <p:nvPr/>
          </p:nvSpPr>
          <p:spPr bwMode="auto">
            <a:xfrm>
              <a:off x="6046788" y="1676400"/>
              <a:ext cx="811212" cy="1143000"/>
            </a:xfrm>
            <a:custGeom>
              <a:avLst/>
              <a:gdLst>
                <a:gd name="T0" fmla="*/ 0 w 511"/>
                <a:gd name="T1" fmla="*/ 2147483647 h 720"/>
                <a:gd name="T2" fmla="*/ 2147483647 w 511"/>
                <a:gd name="T3" fmla="*/ 2147483647 h 720"/>
                <a:gd name="T4" fmla="*/ 2147483647 w 511"/>
                <a:gd name="T5" fmla="*/ 0 h 720"/>
                <a:gd name="T6" fmla="*/ 2147483647 w 511"/>
                <a:gd name="T7" fmla="*/ 0 h 720"/>
                <a:gd name="T8" fmla="*/ 2147483647 w 511"/>
                <a:gd name="T9" fmla="*/ 2147483647 h 720"/>
                <a:gd name="T10" fmla="*/ 0 60000 65536"/>
                <a:gd name="T11" fmla="*/ 0 60000 65536"/>
                <a:gd name="T12" fmla="*/ 0 60000 65536"/>
                <a:gd name="T13" fmla="*/ 0 60000 65536"/>
                <a:gd name="T14" fmla="*/ 0 60000 65536"/>
                <a:gd name="T15" fmla="*/ 0 w 511"/>
                <a:gd name="T16" fmla="*/ 0 h 720"/>
                <a:gd name="T17" fmla="*/ 511 w 511"/>
                <a:gd name="T18" fmla="*/ 720 h 720"/>
              </a:gdLst>
              <a:ahLst/>
              <a:cxnLst>
                <a:cxn ang="T10">
                  <a:pos x="T0" y="T1"/>
                </a:cxn>
                <a:cxn ang="T11">
                  <a:pos x="T2" y="T3"/>
                </a:cxn>
                <a:cxn ang="T12">
                  <a:pos x="T4" y="T5"/>
                </a:cxn>
                <a:cxn ang="T13">
                  <a:pos x="T6" y="T7"/>
                </a:cxn>
                <a:cxn ang="T14">
                  <a:pos x="T8" y="T9"/>
                </a:cxn>
              </a:cxnLst>
              <a:rect l="T15" t="T16" r="T17" b="T18"/>
              <a:pathLst>
                <a:path w="511" h="720">
                  <a:moveTo>
                    <a:pt x="0" y="707"/>
                  </a:moveTo>
                  <a:lnTo>
                    <a:pt x="88" y="32"/>
                  </a:lnTo>
                  <a:lnTo>
                    <a:pt x="88" y="0"/>
                  </a:lnTo>
                  <a:lnTo>
                    <a:pt x="511" y="0"/>
                  </a:lnTo>
                  <a:lnTo>
                    <a:pt x="511" y="720"/>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97" name="Freeform 37"/>
            <p:cNvSpPr>
              <a:spLocks/>
            </p:cNvSpPr>
            <p:nvPr/>
          </p:nvSpPr>
          <p:spPr bwMode="auto">
            <a:xfrm>
              <a:off x="6858000" y="2819400"/>
              <a:ext cx="1371600" cy="763588"/>
            </a:xfrm>
            <a:custGeom>
              <a:avLst/>
              <a:gdLst>
                <a:gd name="T0" fmla="*/ 0 w 577"/>
                <a:gd name="T1" fmla="*/ 0 h 481"/>
                <a:gd name="T2" fmla="*/ 0 w 577"/>
                <a:gd name="T3" fmla="*/ 2147483647 h 481"/>
                <a:gd name="T4" fmla="*/ 2147483647 w 577"/>
                <a:gd name="T5" fmla="*/ 2147483647 h 481"/>
                <a:gd name="T6" fmla="*/ 2147483647 w 577"/>
                <a:gd name="T7" fmla="*/ 2147483647 h 481"/>
                <a:gd name="T8" fmla="*/ 2147483647 w 577"/>
                <a:gd name="T9" fmla="*/ 2147483647 h 481"/>
                <a:gd name="T10" fmla="*/ 2147483647 w 577"/>
                <a:gd name="T11" fmla="*/ 0 h 481"/>
                <a:gd name="T12" fmla="*/ 2147483647 w 577"/>
                <a:gd name="T13" fmla="*/ 0 h 481"/>
                <a:gd name="T14" fmla="*/ 0 60000 65536"/>
                <a:gd name="T15" fmla="*/ 0 60000 65536"/>
                <a:gd name="T16" fmla="*/ 0 60000 65536"/>
                <a:gd name="T17" fmla="*/ 0 60000 65536"/>
                <a:gd name="T18" fmla="*/ 0 60000 65536"/>
                <a:gd name="T19" fmla="*/ 0 60000 65536"/>
                <a:gd name="T20" fmla="*/ 0 60000 65536"/>
                <a:gd name="T21" fmla="*/ 0 w 577"/>
                <a:gd name="T22" fmla="*/ 0 h 481"/>
                <a:gd name="T23" fmla="*/ 577 w 577"/>
                <a:gd name="T24" fmla="*/ 481 h 4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7" h="481">
                  <a:moveTo>
                    <a:pt x="0" y="0"/>
                  </a:moveTo>
                  <a:lnTo>
                    <a:pt x="0" y="480"/>
                  </a:lnTo>
                  <a:lnTo>
                    <a:pt x="144" y="240"/>
                  </a:lnTo>
                  <a:lnTo>
                    <a:pt x="240" y="96"/>
                  </a:lnTo>
                  <a:lnTo>
                    <a:pt x="288" y="47"/>
                  </a:lnTo>
                  <a:lnTo>
                    <a:pt x="392" y="0"/>
                  </a:lnTo>
                  <a:lnTo>
                    <a:pt x="576" y="0"/>
                  </a:lnTo>
                </a:path>
              </a:pathLst>
            </a:custGeom>
            <a:noFill/>
            <a:ln w="50800" cap="rnd">
              <a:solidFill>
                <a:srgbClr val="FF00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6598" name="Freeform 38"/>
            <p:cNvSpPr>
              <a:spLocks/>
            </p:cNvSpPr>
            <p:nvPr/>
          </p:nvSpPr>
          <p:spPr bwMode="auto">
            <a:xfrm>
              <a:off x="6172200" y="3810000"/>
              <a:ext cx="1892300" cy="838200"/>
            </a:xfrm>
            <a:custGeom>
              <a:avLst/>
              <a:gdLst>
                <a:gd name="T0" fmla="*/ 0 w 1192"/>
                <a:gd name="T1" fmla="*/ 2147483647 h 528"/>
                <a:gd name="T2" fmla="*/ 2147483647 w 1192"/>
                <a:gd name="T3" fmla="*/ 2147483647 h 528"/>
                <a:gd name="T4" fmla="*/ 2147483647 w 1192"/>
                <a:gd name="T5" fmla="*/ 2147483647 h 528"/>
                <a:gd name="T6" fmla="*/ 2147483647 w 1192"/>
                <a:gd name="T7" fmla="*/ 2147483647 h 528"/>
                <a:gd name="T8" fmla="*/ 2147483647 w 1192"/>
                <a:gd name="T9" fmla="*/ 0 h 528"/>
                <a:gd name="T10" fmla="*/ 2147483647 w 1192"/>
                <a:gd name="T11" fmla="*/ 2147483647 h 528"/>
                <a:gd name="T12" fmla="*/ 2147483647 w 1192"/>
                <a:gd name="T13" fmla="*/ 2147483647 h 528"/>
                <a:gd name="T14" fmla="*/ 2147483647 w 1192"/>
                <a:gd name="T15" fmla="*/ 2147483647 h 528"/>
                <a:gd name="T16" fmla="*/ 2147483647 w 1192"/>
                <a:gd name="T17" fmla="*/ 2147483647 h 528"/>
                <a:gd name="T18" fmla="*/ 2147483647 w 1192"/>
                <a:gd name="T19" fmla="*/ 2147483647 h 5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92"/>
                <a:gd name="T31" fmla="*/ 0 h 528"/>
                <a:gd name="T32" fmla="*/ 1192 w 1192"/>
                <a:gd name="T33" fmla="*/ 528 h 5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92" h="528">
                  <a:moveTo>
                    <a:pt x="0" y="514"/>
                  </a:moveTo>
                  <a:lnTo>
                    <a:pt x="37" y="371"/>
                  </a:lnTo>
                  <a:lnTo>
                    <a:pt x="149" y="143"/>
                  </a:lnTo>
                  <a:lnTo>
                    <a:pt x="240" y="36"/>
                  </a:lnTo>
                  <a:lnTo>
                    <a:pt x="410" y="0"/>
                  </a:lnTo>
                  <a:lnTo>
                    <a:pt x="531" y="264"/>
                  </a:lnTo>
                  <a:lnTo>
                    <a:pt x="620" y="352"/>
                  </a:lnTo>
                  <a:lnTo>
                    <a:pt x="719" y="432"/>
                  </a:lnTo>
                  <a:lnTo>
                    <a:pt x="816" y="528"/>
                  </a:lnTo>
                  <a:lnTo>
                    <a:pt x="1192" y="528"/>
                  </a:lnTo>
                </a:path>
              </a:pathLst>
            </a:custGeom>
            <a:noFill/>
            <a:ln w="50800" cap="rnd">
              <a:solidFill>
                <a:srgbClr val="00FFFF"/>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2409666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33400" y="152400"/>
            <a:ext cx="8229600" cy="6188075"/>
            <a:chOff x="533400" y="152400"/>
            <a:chExt cx="8229600" cy="6188075"/>
          </a:xfrm>
        </p:grpSpPr>
        <p:sp>
          <p:nvSpPr>
            <p:cNvPr id="67586" name="Rectangle 2" descr="Light vertical"/>
            <p:cNvSpPr>
              <a:spLocks noChangeArrowheads="1"/>
            </p:cNvSpPr>
            <p:nvPr/>
          </p:nvSpPr>
          <p:spPr bwMode="auto">
            <a:xfrm>
              <a:off x="2057400" y="4572000"/>
              <a:ext cx="6705600" cy="381000"/>
            </a:xfrm>
            <a:prstGeom prst="rect">
              <a:avLst/>
            </a:prstGeom>
            <a:pattFill prst="ltVert">
              <a:fgClr>
                <a:schemeClr val="folHlink"/>
              </a:fgClr>
              <a:bgClr>
                <a:schemeClr val="bg1"/>
              </a:bgClr>
            </a:patt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sp>
          <p:nvSpPr>
            <p:cNvPr id="67598" name="Line 14"/>
            <p:cNvSpPr>
              <a:spLocks noChangeShapeType="1"/>
            </p:cNvSpPr>
            <p:nvPr/>
          </p:nvSpPr>
          <p:spPr bwMode="auto">
            <a:xfrm>
              <a:off x="2057400" y="4953000"/>
              <a:ext cx="60960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7600" name="Text Box 16"/>
            <p:cNvSpPr txBox="1">
              <a:spLocks noChangeArrowheads="1"/>
            </p:cNvSpPr>
            <p:nvPr/>
          </p:nvSpPr>
          <p:spPr bwMode="auto">
            <a:xfrm>
              <a:off x="6248400" y="5943600"/>
              <a:ext cx="1092200" cy="396875"/>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defRPr/>
              </a:pPr>
              <a:r>
                <a:rPr lang="en-US" sz="2000" b="1" smtClean="0">
                  <a:effectLst>
                    <a:outerShdw blurRad="38100" dist="38100" dir="2700000" algn="tl">
                      <a:srgbClr val="000066"/>
                    </a:outerShdw>
                  </a:effectLst>
                  <a:latin typeface="Abadi MT Condensed Light" charset="0"/>
                </a:rPr>
                <a:t>Time (sec)</a:t>
              </a:r>
            </a:p>
          </p:txBody>
        </p:sp>
        <p:sp>
          <p:nvSpPr>
            <p:cNvPr id="67608" name="Freeform 24"/>
            <p:cNvSpPr>
              <a:spLocks/>
            </p:cNvSpPr>
            <p:nvPr/>
          </p:nvSpPr>
          <p:spPr bwMode="auto">
            <a:xfrm>
              <a:off x="6019800" y="3829050"/>
              <a:ext cx="2133600"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10" name="Freeform 26"/>
            <p:cNvSpPr>
              <a:spLocks/>
            </p:cNvSpPr>
            <p:nvPr/>
          </p:nvSpPr>
          <p:spPr bwMode="auto">
            <a:xfrm>
              <a:off x="6781800" y="2741613"/>
              <a:ext cx="1333500" cy="687387"/>
            </a:xfrm>
            <a:custGeom>
              <a:avLst/>
              <a:gdLst>
                <a:gd name="T0" fmla="*/ 0 w 840"/>
                <a:gd name="T1" fmla="*/ 2147483647 h 433"/>
                <a:gd name="T2" fmla="*/ 0 w 840"/>
                <a:gd name="T3" fmla="*/ 2147483647 h 433"/>
                <a:gd name="T4" fmla="*/ 2147483647 w 840"/>
                <a:gd name="T5" fmla="*/ 2147483647 h 433"/>
                <a:gd name="T6" fmla="*/ 2147483647 w 840"/>
                <a:gd name="T7" fmla="*/ 2147483647 h 433"/>
                <a:gd name="T8" fmla="*/ 2147483647 w 840"/>
                <a:gd name="T9" fmla="*/ 2147483647 h 433"/>
                <a:gd name="T10" fmla="*/ 2147483647 w 840"/>
                <a:gd name="T11" fmla="*/ 2147483647 h 433"/>
                <a:gd name="T12" fmla="*/ 2147483647 w 840"/>
                <a:gd name="T13" fmla="*/ 2147483647 h 433"/>
                <a:gd name="T14" fmla="*/ 2147483647 w 840"/>
                <a:gd name="T15" fmla="*/ 0 h 433"/>
                <a:gd name="T16" fmla="*/ 2147483647 w 84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40"/>
                <a:gd name="T28" fmla="*/ 0 h 433"/>
                <a:gd name="T29" fmla="*/ 840 w 84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40" h="433">
                  <a:moveTo>
                    <a:pt x="0" y="17"/>
                  </a:moveTo>
                  <a:lnTo>
                    <a:pt x="0" y="433"/>
                  </a:lnTo>
                  <a:lnTo>
                    <a:pt x="80" y="389"/>
                  </a:lnTo>
                  <a:lnTo>
                    <a:pt x="140" y="345"/>
                  </a:lnTo>
                  <a:lnTo>
                    <a:pt x="192" y="273"/>
                  </a:lnTo>
                  <a:lnTo>
                    <a:pt x="252" y="153"/>
                  </a:lnTo>
                  <a:lnTo>
                    <a:pt x="296" y="57"/>
                  </a:lnTo>
                  <a:lnTo>
                    <a:pt x="327" y="0"/>
                  </a:lnTo>
                  <a:lnTo>
                    <a:pt x="84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11" name="Rectangle 27"/>
            <p:cNvSpPr>
              <a:spLocks noChangeArrowheads="1"/>
            </p:cNvSpPr>
            <p:nvPr/>
          </p:nvSpPr>
          <p:spPr bwMode="auto">
            <a:xfrm>
              <a:off x="685800" y="152400"/>
              <a:ext cx="7772400" cy="1143000"/>
            </a:xfrm>
            <a:prstGeom prst="rect">
              <a:avLst/>
            </a:prstGeom>
            <a:noFill/>
            <a:ln w="9525">
              <a:noFill/>
              <a:miter lim="800000"/>
              <a:headEnd/>
              <a:tailEnd/>
            </a:ln>
            <a:effectLst>
              <a:outerShdw blurRad="63500" dist="13470" dir="2700000" algn="ctr" rotWithShape="0">
                <a:schemeClr val="bg2">
                  <a:alpha val="74998"/>
                </a:schemeClr>
              </a:outerShdw>
            </a:effectLst>
          </p:spPr>
          <p:txBody>
            <a:bodyPr lIns="92075" tIns="46038" rIns="92075" bIns="46038" anchor="ctr"/>
            <a:lstStyle/>
            <a:p>
              <a:pPr algn="ctr">
                <a:defRPr/>
              </a:pPr>
              <a:endParaRPr lang="en-US" b="1" i="1" dirty="0">
                <a:solidFill>
                  <a:srgbClr val="C00000"/>
                </a:solidFill>
                <a:latin typeface="Tahoma" charset="0"/>
                <a:ea typeface="ＭＳ Ｐゴシック" charset="0"/>
                <a:cs typeface="ＭＳ Ｐゴシック" charset="0"/>
              </a:endParaRPr>
            </a:p>
          </p:txBody>
        </p:sp>
        <p:grpSp>
          <p:nvGrpSpPr>
            <p:cNvPr id="2" name="Group 3"/>
            <p:cNvGrpSpPr>
              <a:grpSpLocks/>
            </p:cNvGrpSpPr>
            <p:nvPr/>
          </p:nvGrpSpPr>
          <p:grpSpPr bwMode="auto">
            <a:xfrm>
              <a:off x="533400" y="2009775"/>
              <a:ext cx="1295400" cy="3781425"/>
              <a:chOff x="96" y="1440"/>
              <a:chExt cx="816" cy="2382"/>
            </a:xfrm>
          </p:grpSpPr>
          <p:sp>
            <p:nvSpPr>
              <p:cNvPr id="72733" name="Rectangle 4"/>
              <p:cNvSpPr>
                <a:spLocks noChangeArrowheads="1"/>
              </p:cNvSpPr>
              <p:nvPr/>
            </p:nvSpPr>
            <p:spPr bwMode="auto">
              <a:xfrm>
                <a:off x="96" y="2400"/>
                <a:ext cx="81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2075" tIns="46038" rIns="92075" bIns="46038">
                <a:spAutoFit/>
              </a:bodyPr>
              <a:lstStyle/>
              <a:p>
                <a:pPr algn="ctr" eaLnBrk="0" hangingPunct="0"/>
                <a:r>
                  <a:rPr lang="en-US" b="1" dirty="0">
                    <a:latin typeface="Abadi MT Condensed Light" charset="0"/>
                  </a:rPr>
                  <a:t>Pressure</a:t>
                </a:r>
              </a:p>
            </p:txBody>
          </p:sp>
          <p:grpSp>
            <p:nvGrpSpPr>
              <p:cNvPr id="72734" name="Group 5"/>
              <p:cNvGrpSpPr>
                <a:grpSpLocks/>
              </p:cNvGrpSpPr>
              <p:nvPr/>
            </p:nvGrpSpPr>
            <p:grpSpPr bwMode="auto">
              <a:xfrm>
                <a:off x="144" y="1440"/>
                <a:ext cx="720" cy="2382"/>
                <a:chOff x="4512" y="1449"/>
                <a:chExt cx="720" cy="2382"/>
              </a:xfrm>
            </p:grpSpPr>
            <p:sp>
              <p:nvSpPr>
                <p:cNvPr id="72735" name="Rectangle 6"/>
                <p:cNvSpPr>
                  <a:spLocks noChangeArrowheads="1"/>
                </p:cNvSpPr>
                <p:nvPr/>
              </p:nvSpPr>
              <p:spPr bwMode="auto">
                <a:xfrm>
                  <a:off x="4598" y="1449"/>
                  <a:ext cx="45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rgbClr val="FF5050"/>
                      </a:solidFill>
                      <a:latin typeface="Abadi MT Condensed Light" charset="0"/>
                    </a:rPr>
                    <a:t>Flow</a:t>
                  </a:r>
                </a:p>
              </p:txBody>
            </p:sp>
            <p:sp>
              <p:nvSpPr>
                <p:cNvPr id="72736" name="Rectangle 7"/>
                <p:cNvSpPr>
                  <a:spLocks noChangeArrowheads="1"/>
                </p:cNvSpPr>
                <p:nvPr/>
              </p:nvSpPr>
              <p:spPr bwMode="auto">
                <a:xfrm>
                  <a:off x="4560" y="3408"/>
                  <a:ext cx="672"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a:solidFill>
                        <a:schemeClr val="accent2"/>
                      </a:solidFill>
                      <a:latin typeface="Abadi MT Condensed Light" charset="0"/>
                    </a:rPr>
                    <a:t>Volume</a:t>
                  </a:r>
                </a:p>
              </p:txBody>
            </p:sp>
            <p:sp>
              <p:nvSpPr>
                <p:cNvPr id="72737" name="Text Box 8"/>
                <p:cNvSpPr txBox="1">
                  <a:spLocks noChangeArrowheads="1"/>
                </p:cNvSpPr>
                <p:nvPr/>
              </p:nvSpPr>
              <p:spPr bwMode="auto">
                <a:xfrm>
                  <a:off x="4608" y="1689"/>
                  <a:ext cx="58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(L/min)</a:t>
                  </a:r>
                </a:p>
              </p:txBody>
            </p:sp>
            <p:sp>
              <p:nvSpPr>
                <p:cNvPr id="72738" name="Text Box 9"/>
                <p:cNvSpPr txBox="1">
                  <a:spLocks noChangeArrowheads="1"/>
                </p:cNvSpPr>
                <p:nvPr/>
              </p:nvSpPr>
              <p:spPr bwMode="auto">
                <a:xfrm>
                  <a:off x="4512" y="2649"/>
                  <a:ext cx="70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(cm H</a:t>
                  </a:r>
                  <a:r>
                    <a:rPr lang="en-US" sz="1800" baseline="-25000">
                      <a:latin typeface="Tahoma" pitchFamily="34" charset="0"/>
                    </a:rPr>
                    <a:t>2</a:t>
                  </a:r>
                  <a:r>
                    <a:rPr lang="en-US" sz="1800">
                      <a:latin typeface="Tahoma" pitchFamily="34" charset="0"/>
                    </a:rPr>
                    <a:t>O)</a:t>
                  </a:r>
                </a:p>
              </p:txBody>
            </p:sp>
            <p:sp>
              <p:nvSpPr>
                <p:cNvPr id="72739" name="Text Box 10"/>
                <p:cNvSpPr txBox="1">
                  <a:spLocks noChangeArrowheads="1"/>
                </p:cNvSpPr>
                <p:nvPr/>
              </p:nvSpPr>
              <p:spPr bwMode="auto">
                <a:xfrm>
                  <a:off x="4704" y="3600"/>
                  <a:ext cx="3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r>
                    <a:rPr lang="en-US" sz="1800">
                      <a:latin typeface="Tahoma" pitchFamily="34" charset="0"/>
                    </a:rPr>
                    <a:t>(ml)</a:t>
                  </a:r>
                </a:p>
              </p:txBody>
            </p:sp>
          </p:grpSp>
        </p:grpSp>
        <p:sp>
          <p:nvSpPr>
            <p:cNvPr id="67595" name="Rectangle 11"/>
            <p:cNvSpPr>
              <a:spLocks noChangeArrowheads="1"/>
            </p:cNvSpPr>
            <p:nvPr/>
          </p:nvSpPr>
          <p:spPr bwMode="auto">
            <a:xfrm>
              <a:off x="2362200" y="3429000"/>
              <a:ext cx="1204913" cy="314325"/>
            </a:xfrm>
            <a:prstGeom prst="rect">
              <a:avLst/>
            </a:prstGeom>
            <a:solidFill>
              <a:srgbClr val="FFFF00"/>
            </a:solidFill>
            <a:ln w="9525">
              <a:solidFill>
                <a:srgbClr val="FF9933"/>
              </a:solidFill>
              <a:miter lim="800000"/>
              <a:headEnd/>
              <a:tailEnd/>
            </a:ln>
            <a:effectLst/>
          </p:spPr>
          <p:txBody>
            <a:bodyPr wrap="none" lIns="92075" tIns="46038" rIns="92075" bIns="46038">
              <a:spAutoFit/>
            </a:bodyPr>
            <a:lstStyle/>
            <a:p>
              <a:pPr eaLnBrk="0" hangingPunct="0">
                <a:defRPr/>
              </a:pPr>
              <a:r>
                <a:rPr lang="en-US" sz="1400" b="1" dirty="0">
                  <a:solidFill>
                    <a:srgbClr val="000000"/>
                  </a:solidFill>
                  <a:effectLst>
                    <a:outerShdw blurRad="38100" dist="38100" dir="2700000" algn="tl">
                      <a:srgbClr val="FFFFFF"/>
                    </a:outerShdw>
                  </a:effectLst>
                  <a:latin typeface="Century Gothic" pitchFamily="34" charset="0"/>
                </a:rPr>
                <a:t>Set PC level</a:t>
              </a:r>
            </a:p>
          </p:txBody>
        </p:sp>
        <p:sp>
          <p:nvSpPr>
            <p:cNvPr id="67596" name="Line 12"/>
            <p:cNvSpPr>
              <a:spLocks noChangeShapeType="1"/>
            </p:cNvSpPr>
            <p:nvPr/>
          </p:nvSpPr>
          <p:spPr bwMode="auto">
            <a:xfrm>
              <a:off x="2057400" y="1295400"/>
              <a:ext cx="0" cy="4572000"/>
            </a:xfrm>
            <a:prstGeom prst="line">
              <a:avLst/>
            </a:prstGeom>
            <a:noFill/>
            <a:ln w="381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7597" name="Line 13"/>
            <p:cNvSpPr>
              <a:spLocks noChangeShapeType="1"/>
            </p:cNvSpPr>
            <p:nvPr/>
          </p:nvSpPr>
          <p:spPr bwMode="auto">
            <a:xfrm>
              <a:off x="2057400" y="27432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7599" name="Line 15"/>
            <p:cNvSpPr>
              <a:spLocks noChangeShapeType="1"/>
            </p:cNvSpPr>
            <p:nvPr/>
          </p:nvSpPr>
          <p:spPr bwMode="auto">
            <a:xfrm>
              <a:off x="2057400" y="5867400"/>
              <a:ext cx="5638800" cy="0"/>
            </a:xfrm>
            <a:prstGeom prst="line">
              <a:avLst/>
            </a:prstGeom>
            <a:noFill/>
            <a:ln w="50800">
              <a:solidFill>
                <a:schemeClr val="tx2"/>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7602" name="Freeform 18"/>
            <p:cNvSpPr>
              <a:spLocks/>
            </p:cNvSpPr>
            <p:nvPr/>
          </p:nvSpPr>
          <p:spPr bwMode="auto">
            <a:xfrm>
              <a:off x="2438400" y="5105400"/>
              <a:ext cx="1905000" cy="763588"/>
            </a:xfrm>
            <a:custGeom>
              <a:avLst/>
              <a:gdLst>
                <a:gd name="T0" fmla="*/ 0 w 1200"/>
                <a:gd name="T1" fmla="*/ 2147483647 h 481"/>
                <a:gd name="T2" fmla="*/ 2147483647 w 1200"/>
                <a:gd name="T3" fmla="*/ 2147483647 h 481"/>
                <a:gd name="T4" fmla="*/ 2147483647 w 1200"/>
                <a:gd name="T5" fmla="*/ 2147483647 h 481"/>
                <a:gd name="T6" fmla="*/ 2147483647 w 1200"/>
                <a:gd name="T7" fmla="*/ 2147483647 h 481"/>
                <a:gd name="T8" fmla="*/ 2147483647 w 1200"/>
                <a:gd name="T9" fmla="*/ 2147483647 h 481"/>
                <a:gd name="T10" fmla="*/ 2147483647 w 1200"/>
                <a:gd name="T11" fmla="*/ 0 h 481"/>
                <a:gd name="T12" fmla="*/ 2147483647 w 1200"/>
                <a:gd name="T13" fmla="*/ 2147483647 h 481"/>
                <a:gd name="T14" fmla="*/ 2147483647 w 1200"/>
                <a:gd name="T15" fmla="*/ 2147483647 h 481"/>
                <a:gd name="T16" fmla="*/ 2147483647 w 1200"/>
                <a:gd name="T17" fmla="*/ 2147483647 h 481"/>
                <a:gd name="T18" fmla="*/ 2147483647 w 1200"/>
                <a:gd name="T19" fmla="*/ 2147483647 h 481"/>
                <a:gd name="T20" fmla="*/ 2147483647 w 1200"/>
                <a:gd name="T21" fmla="*/ 2147483647 h 481"/>
                <a:gd name="T22" fmla="*/ 2147483647 w 1200"/>
                <a:gd name="T23" fmla="*/ 2147483647 h 481"/>
                <a:gd name="T24" fmla="*/ 2147483647 w 1200"/>
                <a:gd name="T25" fmla="*/ 2147483647 h 481"/>
                <a:gd name="T26" fmla="*/ 2147483647 w 1200"/>
                <a:gd name="T27" fmla="*/ 2147483647 h 48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0"/>
                <a:gd name="T43" fmla="*/ 0 h 481"/>
                <a:gd name="T44" fmla="*/ 1200 w 1200"/>
                <a:gd name="T45" fmla="*/ 481 h 48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0" h="481">
                  <a:moveTo>
                    <a:pt x="0" y="480"/>
                  </a:moveTo>
                  <a:lnTo>
                    <a:pt x="72" y="192"/>
                  </a:lnTo>
                  <a:lnTo>
                    <a:pt x="144" y="108"/>
                  </a:lnTo>
                  <a:lnTo>
                    <a:pt x="216" y="60"/>
                  </a:lnTo>
                  <a:lnTo>
                    <a:pt x="276" y="25"/>
                  </a:lnTo>
                  <a:lnTo>
                    <a:pt x="387" y="0"/>
                  </a:lnTo>
                  <a:lnTo>
                    <a:pt x="426" y="149"/>
                  </a:lnTo>
                  <a:lnTo>
                    <a:pt x="468" y="265"/>
                  </a:lnTo>
                  <a:lnTo>
                    <a:pt x="500" y="337"/>
                  </a:lnTo>
                  <a:lnTo>
                    <a:pt x="542" y="393"/>
                  </a:lnTo>
                  <a:lnTo>
                    <a:pt x="590" y="441"/>
                  </a:lnTo>
                  <a:lnTo>
                    <a:pt x="655" y="481"/>
                  </a:lnTo>
                  <a:lnTo>
                    <a:pt x="813" y="480"/>
                  </a:lnTo>
                  <a:lnTo>
                    <a:pt x="1200" y="473"/>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03" name="Freeform 19"/>
            <p:cNvSpPr>
              <a:spLocks/>
            </p:cNvSpPr>
            <p:nvPr/>
          </p:nvSpPr>
          <p:spPr bwMode="auto">
            <a:xfrm>
              <a:off x="2438400" y="3829050"/>
              <a:ext cx="1776413" cy="742950"/>
            </a:xfrm>
            <a:custGeom>
              <a:avLst/>
              <a:gdLst>
                <a:gd name="T0" fmla="*/ 0 w 1344"/>
                <a:gd name="T1" fmla="*/ 2147483647 h 468"/>
                <a:gd name="T2" fmla="*/ 2147483647 w 1344"/>
                <a:gd name="T3" fmla="*/ 2147483647 h 468"/>
                <a:gd name="T4" fmla="*/ 2147483647 w 1344"/>
                <a:gd name="T5" fmla="*/ 2147483647 h 468"/>
                <a:gd name="T6" fmla="*/ 2147483647 w 1344"/>
                <a:gd name="T7" fmla="*/ 2147483647 h 468"/>
                <a:gd name="T8" fmla="*/ 2147483647 w 1344"/>
                <a:gd name="T9" fmla="*/ 2147483647 h 468"/>
                <a:gd name="T10" fmla="*/ 2147483647 w 1344"/>
                <a:gd name="T11" fmla="*/ 0 h 468"/>
                <a:gd name="T12" fmla="*/ 2147483647 w 1344"/>
                <a:gd name="T13" fmla="*/ 0 h 468"/>
                <a:gd name="T14" fmla="*/ 2147483647 w 1344"/>
                <a:gd name="T15" fmla="*/ 0 h 468"/>
                <a:gd name="T16" fmla="*/ 2147483647 w 1344"/>
                <a:gd name="T17" fmla="*/ 2147483647 h 468"/>
                <a:gd name="T18" fmla="*/ 2147483647 w 1344"/>
                <a:gd name="T19" fmla="*/ 2147483647 h 468"/>
                <a:gd name="T20" fmla="*/ 2147483647 w 1344"/>
                <a:gd name="T21" fmla="*/ 2147483647 h 468"/>
                <a:gd name="T22" fmla="*/ 2147483647 w 1344"/>
                <a:gd name="T23" fmla="*/ 2147483647 h 468"/>
                <a:gd name="T24" fmla="*/ 2147483647 w 1344"/>
                <a:gd name="T25" fmla="*/ 2147483647 h 468"/>
                <a:gd name="T26" fmla="*/ 2147483647 w 1344"/>
                <a:gd name="T27" fmla="*/ 2147483647 h 468"/>
                <a:gd name="T28" fmla="*/ 2147483647 w 1344"/>
                <a:gd name="T29" fmla="*/ 2147483647 h 46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344"/>
                <a:gd name="T46" fmla="*/ 0 h 468"/>
                <a:gd name="T47" fmla="*/ 1344 w 1344"/>
                <a:gd name="T48" fmla="*/ 468 h 46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344" h="468">
                  <a:moveTo>
                    <a:pt x="0" y="460"/>
                  </a:moveTo>
                  <a:lnTo>
                    <a:pt x="24" y="252"/>
                  </a:lnTo>
                  <a:lnTo>
                    <a:pt x="44" y="132"/>
                  </a:lnTo>
                  <a:lnTo>
                    <a:pt x="52" y="68"/>
                  </a:lnTo>
                  <a:lnTo>
                    <a:pt x="84" y="20"/>
                  </a:lnTo>
                  <a:lnTo>
                    <a:pt x="128" y="0"/>
                  </a:lnTo>
                  <a:lnTo>
                    <a:pt x="264" y="0"/>
                  </a:lnTo>
                  <a:lnTo>
                    <a:pt x="480" y="0"/>
                  </a:lnTo>
                  <a:lnTo>
                    <a:pt x="480" y="184"/>
                  </a:lnTo>
                  <a:lnTo>
                    <a:pt x="480" y="304"/>
                  </a:lnTo>
                  <a:lnTo>
                    <a:pt x="488" y="340"/>
                  </a:lnTo>
                  <a:lnTo>
                    <a:pt x="528" y="372"/>
                  </a:lnTo>
                  <a:lnTo>
                    <a:pt x="596" y="416"/>
                  </a:lnTo>
                  <a:lnTo>
                    <a:pt x="720" y="468"/>
                  </a:lnTo>
                  <a:lnTo>
                    <a:pt x="1344" y="468"/>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04" name="Freeform 20"/>
            <p:cNvSpPr>
              <a:spLocks/>
            </p:cNvSpPr>
            <p:nvPr/>
          </p:nvSpPr>
          <p:spPr bwMode="auto">
            <a:xfrm>
              <a:off x="2447925" y="1752600"/>
              <a:ext cx="623888"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05" name="Freeform 21"/>
            <p:cNvSpPr>
              <a:spLocks/>
            </p:cNvSpPr>
            <p:nvPr/>
          </p:nvSpPr>
          <p:spPr bwMode="auto">
            <a:xfrm>
              <a:off x="3071813" y="2741613"/>
              <a:ext cx="1271587" cy="687387"/>
            </a:xfrm>
            <a:custGeom>
              <a:avLst/>
              <a:gdLst>
                <a:gd name="T0" fmla="*/ 0 w 1000"/>
                <a:gd name="T1" fmla="*/ 2147483647 h 433"/>
                <a:gd name="T2" fmla="*/ 0 w 1000"/>
                <a:gd name="T3" fmla="*/ 2147483647 h 433"/>
                <a:gd name="T4" fmla="*/ 2147483647 w 1000"/>
                <a:gd name="T5" fmla="*/ 2147483647 h 433"/>
                <a:gd name="T6" fmla="*/ 2147483647 w 1000"/>
                <a:gd name="T7" fmla="*/ 2147483647 h 433"/>
                <a:gd name="T8" fmla="*/ 2147483647 w 1000"/>
                <a:gd name="T9" fmla="*/ 2147483647 h 433"/>
                <a:gd name="T10" fmla="*/ 2147483647 w 1000"/>
                <a:gd name="T11" fmla="*/ 2147483647 h 433"/>
                <a:gd name="T12" fmla="*/ 2147483647 w 1000"/>
                <a:gd name="T13" fmla="*/ 2147483647 h 433"/>
                <a:gd name="T14" fmla="*/ 2147483647 w 1000"/>
                <a:gd name="T15" fmla="*/ 0 h 433"/>
                <a:gd name="T16" fmla="*/ 2147483647 w 1000"/>
                <a:gd name="T17" fmla="*/ 2147483647 h 4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00"/>
                <a:gd name="T28" fmla="*/ 0 h 433"/>
                <a:gd name="T29" fmla="*/ 1000 w 1000"/>
                <a:gd name="T30" fmla="*/ 433 h 4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00" h="433">
                  <a:moveTo>
                    <a:pt x="0" y="17"/>
                  </a:moveTo>
                  <a:lnTo>
                    <a:pt x="0" y="433"/>
                  </a:lnTo>
                  <a:lnTo>
                    <a:pt x="80" y="389"/>
                  </a:lnTo>
                  <a:lnTo>
                    <a:pt x="140" y="345"/>
                  </a:lnTo>
                  <a:lnTo>
                    <a:pt x="192" y="273"/>
                  </a:lnTo>
                  <a:lnTo>
                    <a:pt x="252" y="153"/>
                  </a:lnTo>
                  <a:lnTo>
                    <a:pt x="296" y="57"/>
                  </a:lnTo>
                  <a:lnTo>
                    <a:pt x="327" y="0"/>
                  </a:lnTo>
                  <a:lnTo>
                    <a:pt x="1000" y="1"/>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09" name="Freeform 25"/>
            <p:cNvSpPr>
              <a:spLocks/>
            </p:cNvSpPr>
            <p:nvPr/>
          </p:nvSpPr>
          <p:spPr bwMode="auto">
            <a:xfrm>
              <a:off x="6032500" y="1752600"/>
              <a:ext cx="749300" cy="1003300"/>
            </a:xfrm>
            <a:custGeom>
              <a:avLst/>
              <a:gdLst>
                <a:gd name="T0" fmla="*/ 0 w 472"/>
                <a:gd name="T1" fmla="*/ 2147483647 h 632"/>
                <a:gd name="T2" fmla="*/ 0 w 472"/>
                <a:gd name="T3" fmla="*/ 2147483647 h 632"/>
                <a:gd name="T4" fmla="*/ 0 w 472"/>
                <a:gd name="T5" fmla="*/ 2147483647 h 632"/>
                <a:gd name="T6" fmla="*/ 0 w 472"/>
                <a:gd name="T7" fmla="*/ 2147483647 h 632"/>
                <a:gd name="T8" fmla="*/ 0 w 472"/>
                <a:gd name="T9" fmla="*/ 2147483647 h 632"/>
                <a:gd name="T10" fmla="*/ 0 w 472"/>
                <a:gd name="T11" fmla="*/ 0 h 632"/>
                <a:gd name="T12" fmla="*/ 2147483647 w 472"/>
                <a:gd name="T13" fmla="*/ 2147483647 h 632"/>
                <a:gd name="T14" fmla="*/ 0 60000 65536"/>
                <a:gd name="T15" fmla="*/ 0 60000 65536"/>
                <a:gd name="T16" fmla="*/ 0 60000 65536"/>
                <a:gd name="T17" fmla="*/ 0 60000 65536"/>
                <a:gd name="T18" fmla="*/ 0 60000 65536"/>
                <a:gd name="T19" fmla="*/ 0 60000 65536"/>
                <a:gd name="T20" fmla="*/ 0 60000 65536"/>
                <a:gd name="T21" fmla="*/ 0 w 472"/>
                <a:gd name="T22" fmla="*/ 0 h 632"/>
                <a:gd name="T23" fmla="*/ 472 w 472"/>
                <a:gd name="T24" fmla="*/ 632 h 6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72" h="632">
                  <a:moveTo>
                    <a:pt x="0" y="534"/>
                  </a:moveTo>
                  <a:lnTo>
                    <a:pt x="0" y="575"/>
                  </a:lnTo>
                  <a:lnTo>
                    <a:pt x="0" y="624"/>
                  </a:lnTo>
                  <a:lnTo>
                    <a:pt x="0" y="401"/>
                  </a:lnTo>
                  <a:lnTo>
                    <a:pt x="0" y="178"/>
                  </a:lnTo>
                  <a:lnTo>
                    <a:pt x="0" y="0"/>
                  </a:lnTo>
                  <a:lnTo>
                    <a:pt x="472" y="632"/>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7612" name="Freeform 28"/>
            <p:cNvSpPr>
              <a:spLocks/>
            </p:cNvSpPr>
            <p:nvPr/>
          </p:nvSpPr>
          <p:spPr bwMode="auto">
            <a:xfrm>
              <a:off x="4343400" y="5345113"/>
              <a:ext cx="1689100" cy="522287"/>
            </a:xfrm>
            <a:custGeom>
              <a:avLst/>
              <a:gdLst>
                <a:gd name="T0" fmla="*/ 0 w 1064"/>
                <a:gd name="T1" fmla="*/ 2147483647 h 329"/>
                <a:gd name="T2" fmla="*/ 2147483647 w 1064"/>
                <a:gd name="T3" fmla="*/ 2147483647 h 329"/>
                <a:gd name="T4" fmla="*/ 2147483647 w 1064"/>
                <a:gd name="T5" fmla="*/ 0 h 329"/>
                <a:gd name="T6" fmla="*/ 2147483647 w 1064"/>
                <a:gd name="T7" fmla="*/ 2147483647 h 329"/>
                <a:gd name="T8" fmla="*/ 2147483647 w 1064"/>
                <a:gd name="T9" fmla="*/ 2147483647 h 329"/>
                <a:gd name="T10" fmla="*/ 2147483647 w 1064"/>
                <a:gd name="T11" fmla="*/ 2147483647 h 329"/>
                <a:gd name="T12" fmla="*/ 2147483647 w 1064"/>
                <a:gd name="T13" fmla="*/ 2147483647 h 329"/>
                <a:gd name="T14" fmla="*/ 2147483647 w 1064"/>
                <a:gd name="T15" fmla="*/ 2147483647 h 329"/>
                <a:gd name="T16" fmla="*/ 0 60000 65536"/>
                <a:gd name="T17" fmla="*/ 0 60000 65536"/>
                <a:gd name="T18" fmla="*/ 0 60000 65536"/>
                <a:gd name="T19" fmla="*/ 0 60000 65536"/>
                <a:gd name="T20" fmla="*/ 0 60000 65536"/>
                <a:gd name="T21" fmla="*/ 0 60000 65536"/>
                <a:gd name="T22" fmla="*/ 0 60000 65536"/>
                <a:gd name="T23" fmla="*/ 0 60000 65536"/>
                <a:gd name="T24" fmla="*/ 0 w 1064"/>
                <a:gd name="T25" fmla="*/ 0 h 329"/>
                <a:gd name="T26" fmla="*/ 1064 w 1064"/>
                <a:gd name="T27" fmla="*/ 329 h 3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64" h="329">
                  <a:moveTo>
                    <a:pt x="0" y="312"/>
                  </a:moveTo>
                  <a:lnTo>
                    <a:pt x="43" y="146"/>
                  </a:lnTo>
                  <a:lnTo>
                    <a:pt x="116" y="0"/>
                  </a:lnTo>
                  <a:lnTo>
                    <a:pt x="296" y="1"/>
                  </a:lnTo>
                  <a:lnTo>
                    <a:pt x="343" y="125"/>
                  </a:lnTo>
                  <a:lnTo>
                    <a:pt x="400" y="241"/>
                  </a:lnTo>
                  <a:lnTo>
                    <a:pt x="508" y="325"/>
                  </a:lnTo>
                  <a:lnTo>
                    <a:pt x="1064" y="329"/>
                  </a:lnTo>
                </a:path>
              </a:pathLst>
            </a:custGeom>
            <a:ln>
              <a:headEnd type="none" w="sm" len="sm"/>
              <a:tailEnd type="none" w="sm" len="sm"/>
            </a:ln>
            <a:extLst/>
          </p:spPr>
          <p:style>
            <a:lnRef idx="2">
              <a:schemeClr val="dk1"/>
            </a:lnRef>
            <a:fillRef idx="0">
              <a:schemeClr val="dk1"/>
            </a:fillRef>
            <a:effectRef idx="1">
              <a:schemeClr val="dk1"/>
            </a:effectRef>
            <a:fontRef idx="minor">
              <a:schemeClr val="tx1"/>
            </a:fontRef>
          </p:style>
          <p:txBody>
            <a:bodyPr/>
            <a:lstStyle/>
            <a:p>
              <a:endParaRPr lang="en-US"/>
            </a:p>
          </p:txBody>
        </p:sp>
        <p:sp>
          <p:nvSpPr>
            <p:cNvPr id="67613" name="Freeform 29"/>
            <p:cNvSpPr>
              <a:spLocks/>
            </p:cNvSpPr>
            <p:nvPr/>
          </p:nvSpPr>
          <p:spPr bwMode="auto">
            <a:xfrm>
              <a:off x="4343400" y="2209800"/>
              <a:ext cx="609600" cy="539750"/>
            </a:xfrm>
            <a:custGeom>
              <a:avLst/>
              <a:gdLst>
                <a:gd name="T0" fmla="*/ 0 w 384"/>
                <a:gd name="T1" fmla="*/ 2147483647 h 340"/>
                <a:gd name="T2" fmla="*/ 0 w 384"/>
                <a:gd name="T3" fmla="*/ 2147483647 h 340"/>
                <a:gd name="T4" fmla="*/ 0 w 384"/>
                <a:gd name="T5" fmla="*/ 2147483647 h 340"/>
                <a:gd name="T6" fmla="*/ 0 w 384"/>
                <a:gd name="T7" fmla="*/ 0 h 340"/>
                <a:gd name="T8" fmla="*/ 2147483647 w 384"/>
                <a:gd name="T9" fmla="*/ 2147483647 h 340"/>
                <a:gd name="T10" fmla="*/ 2147483647 w 384"/>
                <a:gd name="T11" fmla="*/ 2147483647 h 340"/>
                <a:gd name="T12" fmla="*/ 2147483647 w 384"/>
                <a:gd name="T13" fmla="*/ 2147483647 h 340"/>
                <a:gd name="T14" fmla="*/ 2147483647 w 384"/>
                <a:gd name="T15" fmla="*/ 2147483647 h 340"/>
                <a:gd name="T16" fmla="*/ 0 60000 65536"/>
                <a:gd name="T17" fmla="*/ 0 60000 65536"/>
                <a:gd name="T18" fmla="*/ 0 60000 65536"/>
                <a:gd name="T19" fmla="*/ 0 60000 65536"/>
                <a:gd name="T20" fmla="*/ 0 60000 65536"/>
                <a:gd name="T21" fmla="*/ 0 60000 65536"/>
                <a:gd name="T22" fmla="*/ 0 60000 65536"/>
                <a:gd name="T23" fmla="*/ 0 60000 65536"/>
                <a:gd name="T24" fmla="*/ 0 w 384"/>
                <a:gd name="T25" fmla="*/ 0 h 340"/>
                <a:gd name="T26" fmla="*/ 384 w 384"/>
                <a:gd name="T27" fmla="*/ 340 h 34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4" h="340">
                  <a:moveTo>
                    <a:pt x="0" y="340"/>
                  </a:moveTo>
                  <a:lnTo>
                    <a:pt x="0" y="195"/>
                  </a:lnTo>
                  <a:lnTo>
                    <a:pt x="0" y="87"/>
                  </a:lnTo>
                  <a:lnTo>
                    <a:pt x="0" y="0"/>
                  </a:lnTo>
                  <a:lnTo>
                    <a:pt x="85" y="61"/>
                  </a:lnTo>
                  <a:lnTo>
                    <a:pt x="171" y="96"/>
                  </a:lnTo>
                  <a:lnTo>
                    <a:pt x="284" y="142"/>
                  </a:lnTo>
                  <a:lnTo>
                    <a:pt x="384" y="174"/>
                  </a:lnTo>
                </a:path>
              </a:pathLst>
            </a:custGeom>
            <a:ln>
              <a:headEnd type="none" w="sm" len="sm"/>
              <a:tailEnd type="none" w="sm" len="sm"/>
            </a:ln>
            <a:extLst/>
          </p:spPr>
          <p:style>
            <a:lnRef idx="2">
              <a:schemeClr val="dk1"/>
            </a:lnRef>
            <a:fillRef idx="0">
              <a:schemeClr val="dk1"/>
            </a:fillRef>
            <a:effectRef idx="1">
              <a:schemeClr val="dk1"/>
            </a:effectRef>
            <a:fontRef idx="minor">
              <a:schemeClr val="tx1"/>
            </a:fontRef>
          </p:style>
          <p:txBody>
            <a:bodyPr/>
            <a:lstStyle/>
            <a:p>
              <a:endParaRPr lang="en-US"/>
            </a:p>
          </p:txBody>
        </p:sp>
        <p:sp>
          <p:nvSpPr>
            <p:cNvPr id="67614" name="Freeform 30"/>
            <p:cNvSpPr>
              <a:spLocks/>
            </p:cNvSpPr>
            <p:nvPr/>
          </p:nvSpPr>
          <p:spPr bwMode="auto">
            <a:xfrm>
              <a:off x="4953000" y="2489200"/>
              <a:ext cx="1054100" cy="787400"/>
            </a:xfrm>
            <a:custGeom>
              <a:avLst/>
              <a:gdLst>
                <a:gd name="T0" fmla="*/ 0 w 664"/>
                <a:gd name="T1" fmla="*/ 0 h 496"/>
                <a:gd name="T2" fmla="*/ 0 w 664"/>
                <a:gd name="T3" fmla="*/ 2147483647 h 496"/>
                <a:gd name="T4" fmla="*/ 2147483647 w 664"/>
                <a:gd name="T5" fmla="*/ 2147483647 h 496"/>
                <a:gd name="T6" fmla="*/ 2147483647 w 664"/>
                <a:gd name="T7" fmla="*/ 2147483647 h 496"/>
                <a:gd name="T8" fmla="*/ 2147483647 w 664"/>
                <a:gd name="T9" fmla="*/ 2147483647 h 496"/>
                <a:gd name="T10" fmla="*/ 2147483647 w 664"/>
                <a:gd name="T11" fmla="*/ 2147483647 h 496"/>
                <a:gd name="T12" fmla="*/ 2147483647 w 664"/>
                <a:gd name="T13" fmla="*/ 2147483647 h 496"/>
                <a:gd name="T14" fmla="*/ 0 60000 65536"/>
                <a:gd name="T15" fmla="*/ 0 60000 65536"/>
                <a:gd name="T16" fmla="*/ 0 60000 65536"/>
                <a:gd name="T17" fmla="*/ 0 60000 65536"/>
                <a:gd name="T18" fmla="*/ 0 60000 65536"/>
                <a:gd name="T19" fmla="*/ 0 60000 65536"/>
                <a:gd name="T20" fmla="*/ 0 60000 65536"/>
                <a:gd name="T21" fmla="*/ 0 w 664"/>
                <a:gd name="T22" fmla="*/ 0 h 496"/>
                <a:gd name="T23" fmla="*/ 664 w 664"/>
                <a:gd name="T24" fmla="*/ 496 h 4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4" h="496">
                  <a:moveTo>
                    <a:pt x="0" y="0"/>
                  </a:moveTo>
                  <a:lnTo>
                    <a:pt x="0" y="496"/>
                  </a:lnTo>
                  <a:lnTo>
                    <a:pt x="60" y="416"/>
                  </a:lnTo>
                  <a:lnTo>
                    <a:pt x="92" y="352"/>
                  </a:lnTo>
                  <a:lnTo>
                    <a:pt x="124" y="272"/>
                  </a:lnTo>
                  <a:lnTo>
                    <a:pt x="168" y="160"/>
                  </a:lnTo>
                  <a:lnTo>
                    <a:pt x="664" y="152"/>
                  </a:lnTo>
                </a:path>
              </a:pathLst>
            </a:custGeom>
            <a:ln>
              <a:headEnd type="none" w="sm" len="sm"/>
              <a:tailEnd type="none" w="sm" len="sm"/>
            </a:ln>
            <a:extLst/>
          </p:spPr>
          <p:style>
            <a:lnRef idx="2">
              <a:schemeClr val="dk1"/>
            </a:lnRef>
            <a:fillRef idx="0">
              <a:schemeClr val="dk1"/>
            </a:fillRef>
            <a:effectRef idx="1">
              <a:schemeClr val="dk1"/>
            </a:effectRef>
            <a:fontRef idx="minor">
              <a:schemeClr val="tx1"/>
            </a:fontRef>
          </p:style>
          <p:txBody>
            <a:bodyPr/>
            <a:lstStyle/>
            <a:p>
              <a:endParaRPr lang="en-US"/>
            </a:p>
          </p:txBody>
        </p:sp>
        <p:grpSp>
          <p:nvGrpSpPr>
            <p:cNvPr id="4" name="Group 31"/>
            <p:cNvGrpSpPr>
              <a:grpSpLocks/>
            </p:cNvGrpSpPr>
            <p:nvPr/>
          </p:nvGrpSpPr>
          <p:grpSpPr bwMode="auto">
            <a:xfrm>
              <a:off x="2209800" y="4114800"/>
              <a:ext cx="3811588" cy="687388"/>
              <a:chOff x="1344" y="2736"/>
              <a:chExt cx="2401" cy="433"/>
            </a:xfrm>
          </p:grpSpPr>
          <p:sp>
            <p:nvSpPr>
              <p:cNvPr id="72729" name="Freeform 32"/>
              <p:cNvSpPr>
                <a:spLocks/>
              </p:cNvSpPr>
              <p:nvPr/>
            </p:nvSpPr>
            <p:spPr bwMode="auto">
              <a:xfrm>
                <a:off x="3600" y="3024"/>
                <a:ext cx="145" cy="145"/>
              </a:xfrm>
              <a:custGeom>
                <a:avLst/>
                <a:gdLst>
                  <a:gd name="T0" fmla="*/ 0 w 145"/>
                  <a:gd name="T1" fmla="*/ 0 h 145"/>
                  <a:gd name="T2" fmla="*/ 48 w 145"/>
                  <a:gd name="T3" fmla="*/ 144 h 145"/>
                  <a:gd name="T4" fmla="*/ 144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730" name="Freeform 33"/>
              <p:cNvSpPr>
                <a:spLocks/>
              </p:cNvSpPr>
              <p:nvPr/>
            </p:nvSpPr>
            <p:spPr bwMode="auto">
              <a:xfrm>
                <a:off x="1344" y="3024"/>
                <a:ext cx="145" cy="145"/>
              </a:xfrm>
              <a:custGeom>
                <a:avLst/>
                <a:gdLst>
                  <a:gd name="T0" fmla="*/ 0 w 145"/>
                  <a:gd name="T1" fmla="*/ 0 h 145"/>
                  <a:gd name="T2" fmla="*/ 48 w 145"/>
                  <a:gd name="T3" fmla="*/ 144 h 145"/>
                  <a:gd name="T4" fmla="*/ 144 w 145"/>
                  <a:gd name="T5" fmla="*/ 0 h 145"/>
                  <a:gd name="T6" fmla="*/ 0 60000 65536"/>
                  <a:gd name="T7" fmla="*/ 0 60000 65536"/>
                  <a:gd name="T8" fmla="*/ 0 60000 65536"/>
                  <a:gd name="T9" fmla="*/ 0 w 145"/>
                  <a:gd name="T10" fmla="*/ 0 h 145"/>
                  <a:gd name="T11" fmla="*/ 145 w 145"/>
                  <a:gd name="T12" fmla="*/ 145 h 145"/>
                </a:gdLst>
                <a:ahLst/>
                <a:cxnLst>
                  <a:cxn ang="T6">
                    <a:pos x="T0" y="T1"/>
                  </a:cxn>
                  <a:cxn ang="T7">
                    <a:pos x="T2" y="T3"/>
                  </a:cxn>
                  <a:cxn ang="T8">
                    <a:pos x="T4" y="T5"/>
                  </a:cxn>
                </a:cxnLst>
                <a:rect l="T9" t="T10" r="T11" b="T12"/>
                <a:pathLst>
                  <a:path w="145" h="145">
                    <a:moveTo>
                      <a:pt x="0" y="0"/>
                    </a:moveTo>
                    <a:lnTo>
                      <a:pt x="48" y="144"/>
                    </a:lnTo>
                    <a:lnTo>
                      <a:pt x="144" y="0"/>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2731" name="Freeform 34"/>
              <p:cNvSpPr>
                <a:spLocks/>
              </p:cNvSpPr>
              <p:nvPr/>
            </p:nvSpPr>
            <p:spPr bwMode="auto">
              <a:xfrm>
                <a:off x="2736" y="2736"/>
                <a:ext cx="864" cy="294"/>
              </a:xfrm>
              <a:custGeom>
                <a:avLst/>
                <a:gdLst>
                  <a:gd name="T0" fmla="*/ 0 w 1088"/>
                  <a:gd name="T1" fmla="*/ 34 h 384"/>
                  <a:gd name="T2" fmla="*/ 7 w 1088"/>
                  <a:gd name="T3" fmla="*/ 8 h 384"/>
                  <a:gd name="T4" fmla="*/ 14 w 1088"/>
                  <a:gd name="T5" fmla="*/ 2 h 384"/>
                  <a:gd name="T6" fmla="*/ 24 w 1088"/>
                  <a:gd name="T7" fmla="*/ 2 h 384"/>
                  <a:gd name="T8" fmla="*/ 35 w 1088"/>
                  <a:gd name="T9" fmla="*/ 0 h 384"/>
                  <a:gd name="T10" fmla="*/ 49 w 1088"/>
                  <a:gd name="T11" fmla="*/ 0 h 384"/>
                  <a:gd name="T12" fmla="*/ 49 w 1088"/>
                  <a:gd name="T13" fmla="*/ 34 h 384"/>
                  <a:gd name="T14" fmla="*/ 137 w 1088"/>
                  <a:gd name="T15" fmla="*/ 34 h 384"/>
                  <a:gd name="T16" fmla="*/ 0 60000 65536"/>
                  <a:gd name="T17" fmla="*/ 0 60000 65536"/>
                  <a:gd name="T18" fmla="*/ 0 60000 65536"/>
                  <a:gd name="T19" fmla="*/ 0 60000 65536"/>
                  <a:gd name="T20" fmla="*/ 0 60000 65536"/>
                  <a:gd name="T21" fmla="*/ 0 60000 65536"/>
                  <a:gd name="T22" fmla="*/ 0 60000 65536"/>
                  <a:gd name="T23" fmla="*/ 0 60000 65536"/>
                  <a:gd name="T24" fmla="*/ 0 w 1088"/>
                  <a:gd name="T25" fmla="*/ 0 h 384"/>
                  <a:gd name="T26" fmla="*/ 1088 w 1088"/>
                  <a:gd name="T27" fmla="*/ 384 h 3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88" h="384">
                    <a:moveTo>
                      <a:pt x="0" y="384"/>
                    </a:moveTo>
                    <a:lnTo>
                      <a:pt x="51" y="101"/>
                    </a:lnTo>
                    <a:lnTo>
                      <a:pt x="101" y="27"/>
                    </a:lnTo>
                    <a:lnTo>
                      <a:pt x="194" y="9"/>
                    </a:lnTo>
                    <a:lnTo>
                      <a:pt x="280" y="0"/>
                    </a:lnTo>
                    <a:lnTo>
                      <a:pt x="392" y="0"/>
                    </a:lnTo>
                    <a:lnTo>
                      <a:pt x="392" y="384"/>
                    </a:lnTo>
                    <a:lnTo>
                      <a:pt x="1088" y="376"/>
                    </a:lnTo>
                  </a:path>
                </a:pathLst>
              </a:custGeom>
              <a:ln>
                <a:headEnd type="none" w="sm" len="sm"/>
                <a:tailEnd type="none" w="sm" len="sm"/>
              </a:ln>
              <a:extLst/>
            </p:spPr>
            <p:style>
              <a:lnRef idx="2">
                <a:schemeClr val="dk1"/>
              </a:lnRef>
              <a:fillRef idx="0">
                <a:schemeClr val="dk1"/>
              </a:fillRef>
              <a:effectRef idx="1">
                <a:schemeClr val="dk1"/>
              </a:effectRef>
              <a:fontRef idx="minor">
                <a:schemeClr val="tx1"/>
              </a:fontRef>
            </p:style>
            <p:txBody>
              <a:bodyPr/>
              <a:lstStyle/>
              <a:p>
                <a:endParaRPr lang="en-US"/>
              </a:p>
            </p:txBody>
          </p:sp>
          <p:sp>
            <p:nvSpPr>
              <p:cNvPr id="72732" name="Freeform 35"/>
              <p:cNvSpPr>
                <a:spLocks/>
              </p:cNvSpPr>
              <p:nvPr/>
            </p:nvSpPr>
            <p:spPr bwMode="auto">
              <a:xfrm>
                <a:off x="2608" y="3016"/>
                <a:ext cx="127" cy="113"/>
              </a:xfrm>
              <a:custGeom>
                <a:avLst/>
                <a:gdLst>
                  <a:gd name="T0" fmla="*/ 0 w 127"/>
                  <a:gd name="T1" fmla="*/ 0 h 113"/>
                  <a:gd name="T2" fmla="*/ 64 w 127"/>
                  <a:gd name="T3" fmla="*/ 113 h 113"/>
                  <a:gd name="T4" fmla="*/ 127 w 127"/>
                  <a:gd name="T5" fmla="*/ 14 h 113"/>
                  <a:gd name="T6" fmla="*/ 0 60000 65536"/>
                  <a:gd name="T7" fmla="*/ 0 60000 65536"/>
                  <a:gd name="T8" fmla="*/ 0 60000 65536"/>
                  <a:gd name="T9" fmla="*/ 0 w 127"/>
                  <a:gd name="T10" fmla="*/ 0 h 113"/>
                  <a:gd name="T11" fmla="*/ 127 w 127"/>
                  <a:gd name="T12" fmla="*/ 113 h 113"/>
                </a:gdLst>
                <a:ahLst/>
                <a:cxnLst>
                  <a:cxn ang="T6">
                    <a:pos x="T0" y="T1"/>
                  </a:cxn>
                  <a:cxn ang="T7">
                    <a:pos x="T2" y="T3"/>
                  </a:cxn>
                  <a:cxn ang="T8">
                    <a:pos x="T4" y="T5"/>
                  </a:cxn>
                </a:cxnLst>
                <a:rect l="T9" t="T10" r="T11" b="T12"/>
                <a:pathLst>
                  <a:path w="127" h="113">
                    <a:moveTo>
                      <a:pt x="0" y="0"/>
                    </a:moveTo>
                    <a:lnTo>
                      <a:pt x="64" y="113"/>
                    </a:lnTo>
                    <a:lnTo>
                      <a:pt x="127" y="14"/>
                    </a:lnTo>
                  </a:path>
                </a:pathLst>
              </a:custGeom>
              <a:noFill/>
              <a:ln w="50800" cap="rnd">
                <a:solidFill>
                  <a:srgbClr val="CCFF66"/>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67620" name="Rectangle 36"/>
            <p:cNvSpPr>
              <a:spLocks noChangeArrowheads="1"/>
            </p:cNvSpPr>
            <p:nvPr/>
          </p:nvSpPr>
          <p:spPr bwMode="auto">
            <a:xfrm>
              <a:off x="4114800" y="3657600"/>
              <a:ext cx="1158875" cy="314325"/>
            </a:xfrm>
            <a:prstGeom prst="rect">
              <a:avLst/>
            </a:prstGeom>
            <a:solidFill>
              <a:srgbClr val="66FF33"/>
            </a:solidFill>
            <a:ln w="9525">
              <a:solidFill>
                <a:srgbClr val="FF9933"/>
              </a:solidFill>
              <a:miter lim="800000"/>
              <a:headEnd/>
              <a:tailEnd/>
            </a:ln>
          </p:spPr>
          <p:txBody>
            <a:bodyPr wrap="none" lIns="92075" tIns="46038" rIns="92075" bIns="46038">
              <a:spAutoFit/>
            </a:bodyPr>
            <a:lstStyle/>
            <a:p>
              <a:pPr eaLnBrk="0" hangingPunct="0"/>
              <a:r>
                <a:rPr lang="en-US" sz="1400" b="1" dirty="0">
                  <a:solidFill>
                    <a:srgbClr val="000000"/>
                  </a:solidFill>
                  <a:latin typeface="Century Gothic" pitchFamily="34" charset="0"/>
                </a:rPr>
                <a:t>Set PS level</a:t>
              </a:r>
            </a:p>
          </p:txBody>
        </p:sp>
        <p:sp>
          <p:nvSpPr>
            <p:cNvPr id="67621" name="Text Box 37"/>
            <p:cNvSpPr txBox="1">
              <a:spLocks noChangeArrowheads="1"/>
            </p:cNvSpPr>
            <p:nvPr/>
          </p:nvSpPr>
          <p:spPr bwMode="auto">
            <a:xfrm>
              <a:off x="4475163" y="4586288"/>
              <a:ext cx="1239837" cy="366712"/>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pitchFamily="18" charset="0"/>
                  <a:ea typeface="MS PGothic" pitchFamily="34" charset="-128"/>
                </a:defRPr>
              </a:lvl1pPr>
              <a:lvl2pPr marL="742950" indent="-285750" eaLnBrk="0" hangingPunct="0">
                <a:defRPr sz="2800">
                  <a:solidFill>
                    <a:schemeClr val="tx1"/>
                  </a:solidFill>
                  <a:latin typeface="Times New Roman" pitchFamily="18" charset="0"/>
                  <a:ea typeface="MS PGothic" pitchFamily="34" charset="-128"/>
                </a:defRPr>
              </a:lvl2pPr>
              <a:lvl3pPr marL="1143000" indent="-228600" eaLnBrk="0" hangingPunct="0">
                <a:defRPr sz="2800">
                  <a:solidFill>
                    <a:schemeClr val="tx1"/>
                  </a:solidFill>
                  <a:latin typeface="Times New Roman" pitchFamily="18" charset="0"/>
                  <a:ea typeface="MS PGothic" pitchFamily="34" charset="-128"/>
                </a:defRPr>
              </a:lvl3pPr>
              <a:lvl4pPr marL="1600200" indent="-228600" eaLnBrk="0" hangingPunct="0">
                <a:defRPr sz="2800">
                  <a:solidFill>
                    <a:schemeClr val="tx1"/>
                  </a:solidFill>
                  <a:latin typeface="Times New Roman" pitchFamily="18" charset="0"/>
                  <a:ea typeface="MS PGothic" pitchFamily="34" charset="-128"/>
                </a:defRPr>
              </a:lvl4pPr>
              <a:lvl5pPr marL="2057400" indent="-228600" eaLnBrk="0" hangingPunct="0">
                <a:defRPr sz="28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8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8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8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800">
                  <a:solidFill>
                    <a:schemeClr val="tx1"/>
                  </a:solidFill>
                  <a:latin typeface="Times New Roman" pitchFamily="18" charset="0"/>
                  <a:ea typeface="MS PGothic" pitchFamily="34" charset="-128"/>
                </a:defRPr>
              </a:lvl9pPr>
            </a:lstStyle>
            <a:p>
              <a:pPr>
                <a:defRPr/>
              </a:pPr>
              <a:r>
                <a:rPr lang="en-US" sz="1800" smtClean="0">
                  <a:effectLst>
                    <a:outerShdw blurRad="38100" dist="38100" dir="2700000" algn="tl">
                      <a:srgbClr val="000066"/>
                    </a:outerShdw>
                  </a:effectLst>
                  <a:latin typeface="Tahoma" pitchFamily="34" charset="0"/>
                </a:rPr>
                <a:t>CPAP level</a:t>
              </a:r>
            </a:p>
          </p:txBody>
        </p:sp>
        <p:sp>
          <p:nvSpPr>
            <p:cNvPr id="67622" name="Freeform 38"/>
            <p:cNvSpPr>
              <a:spLocks/>
            </p:cNvSpPr>
            <p:nvPr/>
          </p:nvSpPr>
          <p:spPr bwMode="auto">
            <a:xfrm>
              <a:off x="5943600" y="5105400"/>
              <a:ext cx="1905000" cy="763588"/>
            </a:xfrm>
            <a:custGeom>
              <a:avLst/>
              <a:gdLst>
                <a:gd name="T0" fmla="*/ 0 w 1200"/>
                <a:gd name="T1" fmla="*/ 2147483647 h 481"/>
                <a:gd name="T2" fmla="*/ 2147483647 w 1200"/>
                <a:gd name="T3" fmla="*/ 2147483647 h 481"/>
                <a:gd name="T4" fmla="*/ 2147483647 w 1200"/>
                <a:gd name="T5" fmla="*/ 2147483647 h 481"/>
                <a:gd name="T6" fmla="*/ 2147483647 w 1200"/>
                <a:gd name="T7" fmla="*/ 2147483647 h 481"/>
                <a:gd name="T8" fmla="*/ 2147483647 w 1200"/>
                <a:gd name="T9" fmla="*/ 2147483647 h 481"/>
                <a:gd name="T10" fmla="*/ 2147483647 w 1200"/>
                <a:gd name="T11" fmla="*/ 0 h 481"/>
                <a:gd name="T12" fmla="*/ 2147483647 w 1200"/>
                <a:gd name="T13" fmla="*/ 2147483647 h 481"/>
                <a:gd name="T14" fmla="*/ 2147483647 w 1200"/>
                <a:gd name="T15" fmla="*/ 2147483647 h 481"/>
                <a:gd name="T16" fmla="*/ 2147483647 w 1200"/>
                <a:gd name="T17" fmla="*/ 2147483647 h 481"/>
                <a:gd name="T18" fmla="*/ 2147483647 w 1200"/>
                <a:gd name="T19" fmla="*/ 2147483647 h 481"/>
                <a:gd name="T20" fmla="*/ 2147483647 w 1200"/>
                <a:gd name="T21" fmla="*/ 2147483647 h 481"/>
                <a:gd name="T22" fmla="*/ 2147483647 w 1200"/>
                <a:gd name="T23" fmla="*/ 2147483647 h 481"/>
                <a:gd name="T24" fmla="*/ 2147483647 w 1200"/>
                <a:gd name="T25" fmla="*/ 2147483647 h 481"/>
                <a:gd name="T26" fmla="*/ 2147483647 w 1200"/>
                <a:gd name="T27" fmla="*/ 2147483647 h 48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200"/>
                <a:gd name="T43" fmla="*/ 0 h 481"/>
                <a:gd name="T44" fmla="*/ 1200 w 1200"/>
                <a:gd name="T45" fmla="*/ 481 h 48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200" h="481">
                  <a:moveTo>
                    <a:pt x="0" y="480"/>
                  </a:moveTo>
                  <a:lnTo>
                    <a:pt x="72" y="192"/>
                  </a:lnTo>
                  <a:lnTo>
                    <a:pt x="144" y="108"/>
                  </a:lnTo>
                  <a:lnTo>
                    <a:pt x="216" y="60"/>
                  </a:lnTo>
                  <a:lnTo>
                    <a:pt x="276" y="25"/>
                  </a:lnTo>
                  <a:lnTo>
                    <a:pt x="387" y="0"/>
                  </a:lnTo>
                  <a:lnTo>
                    <a:pt x="426" y="149"/>
                  </a:lnTo>
                  <a:lnTo>
                    <a:pt x="468" y="265"/>
                  </a:lnTo>
                  <a:lnTo>
                    <a:pt x="500" y="337"/>
                  </a:lnTo>
                  <a:lnTo>
                    <a:pt x="542" y="393"/>
                  </a:lnTo>
                  <a:lnTo>
                    <a:pt x="590" y="441"/>
                  </a:lnTo>
                  <a:lnTo>
                    <a:pt x="655" y="481"/>
                  </a:lnTo>
                  <a:lnTo>
                    <a:pt x="813" y="480"/>
                  </a:lnTo>
                  <a:lnTo>
                    <a:pt x="1200" y="473"/>
                  </a:lnTo>
                </a:path>
              </a:pathLst>
            </a:custGeom>
            <a:noFill/>
            <a:ln w="50800" cap="rnd">
              <a:solidFill>
                <a:schemeClr val="accent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spTree>
    <p:extLst>
      <p:ext uri="{BB962C8B-B14F-4D97-AF65-F5344CB8AC3E}">
        <p14:creationId xmlns:p14="http://schemas.microsoft.com/office/powerpoint/2010/main" val="31894607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875" y="1052736"/>
            <a:ext cx="809625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67093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718" name="Picture 22" descr="bann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934" y="5943600"/>
            <a:ext cx="851041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698" name="Rectangle 2"/>
          <p:cNvSpPr>
            <a:spLocks noGrp="1" noChangeArrowheads="1"/>
          </p:cNvSpPr>
          <p:nvPr>
            <p:ph type="title"/>
          </p:nvPr>
        </p:nvSpPr>
        <p:spPr>
          <a:xfrm>
            <a:off x="372533" y="228600"/>
            <a:ext cx="8466667" cy="1066800"/>
          </a:xfrm>
          <a:noFill/>
          <a:ln/>
          <a:extLst>
            <a:ext uri="{909E8E84-426E-40DD-AFC4-6F175D3DCCD1}">
              <a14:hiddenFill xmlns:a14="http://schemas.microsoft.com/office/drawing/2010/main">
                <a:solidFill>
                  <a:srgbClr val="FF9900"/>
                </a:solidFill>
              </a14:hiddenFill>
            </a:ext>
          </a:extLst>
        </p:spPr>
        <p:txBody>
          <a:bodyPr/>
          <a:lstStyle/>
          <a:p>
            <a:r>
              <a:rPr lang="fr-FR" sz="3000" b="1">
                <a:solidFill>
                  <a:srgbClr val="0033CC"/>
                </a:solidFill>
                <a:effectLst>
                  <a:outerShdw blurRad="38100" dist="38100" dir="2700000" algn="tl">
                    <a:srgbClr val="C0C0C0"/>
                  </a:outerShdw>
                </a:effectLst>
              </a:rPr>
              <a:t>Partitioning of the Workload Between the Ventilator and the Patient</a:t>
            </a:r>
          </a:p>
        </p:txBody>
      </p:sp>
      <p:pic>
        <p:nvPicPr>
          <p:cNvPr id="157715" name="Picture 19"/>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2675467" y="1524001"/>
            <a:ext cx="3541889" cy="2862263"/>
          </a:xfrm>
          <a:noFill/>
          <a:ln/>
          <a:extLs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
        <p:nvSpPr>
          <p:cNvPr id="157717" name="Text Box 21"/>
          <p:cNvSpPr txBox="1">
            <a:spLocks noChangeArrowheads="1"/>
          </p:cNvSpPr>
          <p:nvPr/>
        </p:nvSpPr>
        <p:spPr bwMode="auto">
          <a:xfrm>
            <a:off x="304800" y="4419600"/>
            <a:ext cx="8466667" cy="1511300"/>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000"/>
              <a:t>How the work of breathing  partitions between the patient and the ventilator</a:t>
            </a:r>
          </a:p>
          <a:p>
            <a:pPr eaLnBrk="0" hangingPunct="0"/>
            <a:r>
              <a:rPr lang="en-US" sz="2000"/>
              <a:t>depends on: </a:t>
            </a:r>
          </a:p>
          <a:p>
            <a:pPr eaLnBrk="0" hangingPunct="0"/>
            <a:endParaRPr lang="en-US" sz="500"/>
          </a:p>
          <a:p>
            <a:pPr lvl="1" eaLnBrk="0" hangingPunct="0">
              <a:buFontTx/>
              <a:buChar char="•"/>
            </a:pPr>
            <a:r>
              <a:rPr lang="en-US" sz="1600"/>
              <a:t>   Mode of ventilation (e.g., in assist control most of the work is usually done by the ventilator)</a:t>
            </a:r>
          </a:p>
          <a:p>
            <a:pPr lvl="1" eaLnBrk="0" hangingPunct="0">
              <a:buFontTx/>
              <a:buChar char="•"/>
            </a:pPr>
            <a:r>
              <a:rPr lang="en-US" sz="1600"/>
              <a:t>   Patient effort and synchrony with the mode of ventilation</a:t>
            </a:r>
          </a:p>
          <a:p>
            <a:pPr lvl="1" eaLnBrk="0" hangingPunct="0">
              <a:buFontTx/>
              <a:buChar char="•"/>
            </a:pPr>
            <a:r>
              <a:rPr lang="en-US" sz="1600"/>
              <a:t>   Specific settings of a given mode (e.g., level of pressure in PS and set rate in SIMV)</a:t>
            </a:r>
          </a:p>
        </p:txBody>
      </p:sp>
      <p:sp>
        <p:nvSpPr>
          <p:cNvPr id="157719" name="Rectangle 23"/>
          <p:cNvSpPr>
            <a:spLocks noChangeArrowheads="1"/>
          </p:cNvSpPr>
          <p:nvPr/>
        </p:nvSpPr>
        <p:spPr bwMode="auto">
          <a:xfrm>
            <a:off x="406400" y="228600"/>
            <a:ext cx="8432800" cy="1066800"/>
          </a:xfrm>
          <a:prstGeom prst="rect">
            <a:avLst/>
          </a:prstGeom>
          <a:noFill/>
          <a:ln w="44450" cap="rnd" cmpd="tri">
            <a:solidFill>
              <a:srgbClr val="FF9900"/>
            </a:solidFill>
            <a:prstDash val="sysDot"/>
            <a:miter lim="800000"/>
            <a:headEnd/>
            <a:tailEnd/>
          </a:ln>
          <a:effectLst/>
          <a:extLst>
            <a:ext uri="{909E8E84-426E-40DD-AFC4-6F175D3DCCD1}">
              <a14:hiddenFill xmlns:a14="http://schemas.microsoft.com/office/drawing/2010/main">
                <a:solidFill>
                  <a:srgbClr val="FF9900">
                    <a:alpha val="3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a:spcBef>
                <a:spcPct val="20000"/>
              </a:spcBef>
            </a:pPr>
            <a:endParaRPr lang="en-US" sz="2900" b="1">
              <a:solidFill>
                <a:srgbClr val="333399"/>
              </a:solidFill>
              <a:effectLst>
                <a:outerShdw blurRad="38100" dist="38100" dir="2700000" algn="tl">
                  <a:srgbClr val="C0C0C0"/>
                </a:outerShdw>
              </a:effectLst>
            </a:endParaRPr>
          </a:p>
        </p:txBody>
      </p:sp>
    </p:spTree>
    <p:extLst>
      <p:ext uri="{BB962C8B-B14F-4D97-AF65-F5344CB8AC3E}">
        <p14:creationId xmlns:p14="http://schemas.microsoft.com/office/powerpoint/2010/main" val="2375612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MONITORING </a:t>
            </a:r>
            <a:r>
              <a:rPr lang="en-US" dirty="0" smtClean="0"/>
              <a:t>MECHANICAL</a:t>
            </a:r>
            <a:r>
              <a:rPr lang="en-US" dirty="0"/>
              <a:t/>
            </a:r>
            <a:br>
              <a:rPr lang="en-US" dirty="0"/>
            </a:br>
            <a:r>
              <a:rPr lang="en-US" dirty="0"/>
              <a:t>VENTILATION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92464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24744"/>
            <a:ext cx="7776864"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217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2" name="Rectangle 1026"/>
          <p:cNvSpPr>
            <a:spLocks noGrp="1" noChangeArrowheads="1"/>
          </p:cNvSpPr>
          <p:nvPr>
            <p:ph type="title"/>
          </p:nvPr>
        </p:nvSpPr>
        <p:spPr>
          <a:xfrm>
            <a:off x="457200" y="274638"/>
            <a:ext cx="6515100" cy="1143000"/>
          </a:xfrm>
          <a:noFill/>
          <a:ln>
            <a:solidFill>
              <a:schemeClr val="bg1"/>
            </a:solidFill>
            <a:miter lim="800000"/>
            <a:headEnd/>
            <a:tailEnd/>
          </a:ln>
        </p:spPr>
        <p:txBody>
          <a:bodyPr lIns="92075" tIns="46038" rIns="92075" bIns="46038"/>
          <a:lstStyle/>
          <a:p>
            <a:r>
              <a:rPr lang="en-US"/>
              <a:t>Physics</a:t>
            </a:r>
          </a:p>
        </p:txBody>
      </p:sp>
      <p:sp>
        <p:nvSpPr>
          <p:cNvPr id="455683" name="Oval 1027"/>
          <p:cNvSpPr>
            <a:spLocks noChangeArrowheads="1"/>
          </p:cNvSpPr>
          <p:nvPr/>
        </p:nvSpPr>
        <p:spPr bwMode="auto">
          <a:xfrm>
            <a:off x="5257800" y="2209800"/>
            <a:ext cx="2819400" cy="27432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5684" name="Rectangle 1028"/>
          <p:cNvSpPr>
            <a:spLocks noChangeArrowheads="1"/>
          </p:cNvSpPr>
          <p:nvPr/>
        </p:nvSpPr>
        <p:spPr bwMode="auto">
          <a:xfrm>
            <a:off x="2057400" y="3505200"/>
            <a:ext cx="3352800" cy="152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5685" name="AutoShape 1029"/>
          <p:cNvSpPr>
            <a:spLocks noChangeArrowheads="1"/>
          </p:cNvSpPr>
          <p:nvPr/>
        </p:nvSpPr>
        <p:spPr bwMode="auto">
          <a:xfrm>
            <a:off x="2063750" y="3892550"/>
            <a:ext cx="292100" cy="215900"/>
          </a:xfrm>
          <a:prstGeom prst="leftArrow">
            <a:avLst>
              <a:gd name="adj1" fmla="val 50000"/>
              <a:gd name="adj2" fmla="val 67641"/>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5686" name="AutoShape 1030"/>
          <p:cNvSpPr>
            <a:spLocks noChangeArrowheads="1"/>
          </p:cNvSpPr>
          <p:nvPr/>
        </p:nvSpPr>
        <p:spPr bwMode="auto">
          <a:xfrm>
            <a:off x="4959350" y="3892550"/>
            <a:ext cx="292100" cy="215900"/>
          </a:xfrm>
          <a:prstGeom prst="rightArrow">
            <a:avLst>
              <a:gd name="adj1" fmla="val 50000"/>
              <a:gd name="adj2" fmla="val 67653"/>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5687" name="Rectangle 1031"/>
          <p:cNvSpPr>
            <a:spLocks noChangeArrowheads="1"/>
          </p:cNvSpPr>
          <p:nvPr/>
        </p:nvSpPr>
        <p:spPr bwMode="auto">
          <a:xfrm>
            <a:off x="2422525" y="3794125"/>
            <a:ext cx="2549525"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400"/>
              <a:t>Flow x resistance</a:t>
            </a:r>
          </a:p>
        </p:txBody>
      </p:sp>
      <p:sp>
        <p:nvSpPr>
          <p:cNvPr id="455688" name="Rectangle 1032"/>
          <p:cNvSpPr>
            <a:spLocks noChangeArrowheads="1"/>
          </p:cNvSpPr>
          <p:nvPr/>
        </p:nvSpPr>
        <p:spPr bwMode="auto">
          <a:xfrm>
            <a:off x="5410200" y="3429000"/>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lang="en-US" sz="2000" dirty="0">
                <a:solidFill>
                  <a:schemeClr val="accent2"/>
                </a:solidFill>
              </a:rPr>
              <a:t>(Volume/compliance) + PEEP</a:t>
            </a:r>
          </a:p>
        </p:txBody>
      </p:sp>
      <p:graphicFrame>
        <p:nvGraphicFramePr>
          <p:cNvPr id="455689" name="Object 1033"/>
          <p:cNvGraphicFramePr>
            <a:graphicFrameLocks noChangeAspect="1"/>
          </p:cNvGraphicFramePr>
          <p:nvPr/>
        </p:nvGraphicFramePr>
        <p:xfrm>
          <a:off x="1619250" y="5307013"/>
          <a:ext cx="6069013" cy="847725"/>
        </p:xfrm>
        <a:graphic>
          <a:graphicData uri="http://schemas.openxmlformats.org/presentationml/2006/ole">
            <mc:AlternateContent xmlns:mc="http://schemas.openxmlformats.org/markup-compatibility/2006">
              <mc:Choice xmlns:v="urn:schemas-microsoft-com:vml" Requires="v">
                <p:oleObj spid="_x0000_s3115" name="Equation" r:id="rId4" imgW="4373280" imgH="596520" progId="Equation.3">
                  <p:embed/>
                </p:oleObj>
              </mc:Choice>
              <mc:Fallback>
                <p:oleObj name="Equation" r:id="rId4" imgW="4373280" imgH="596520" progId="Equation.3">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5307013"/>
                        <a:ext cx="6069013"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5690" name="Rectangle 1034"/>
          <p:cNvSpPr>
            <a:spLocks noChangeArrowheads="1"/>
          </p:cNvSpPr>
          <p:nvPr/>
        </p:nvSpPr>
        <p:spPr bwMode="auto">
          <a:xfrm>
            <a:off x="1660525" y="2574925"/>
            <a:ext cx="1214438"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400"/>
              <a:t>A (P</a:t>
            </a:r>
            <a:r>
              <a:rPr lang="en-US" sz="2400" baseline="-25000"/>
              <a:t>AW</a:t>
            </a:r>
            <a:r>
              <a:rPr lang="en-US" sz="2400"/>
              <a:t>)</a:t>
            </a:r>
            <a:endParaRPr lang="en-US" sz="2400" baseline="-25000"/>
          </a:p>
        </p:txBody>
      </p:sp>
      <p:sp>
        <p:nvSpPr>
          <p:cNvPr id="455691" name="Line 1035"/>
          <p:cNvSpPr>
            <a:spLocks noChangeShapeType="1"/>
          </p:cNvSpPr>
          <p:nvPr/>
        </p:nvSpPr>
        <p:spPr bwMode="auto">
          <a:xfrm>
            <a:off x="1905000" y="2971800"/>
            <a:ext cx="15240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49513977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228600"/>
            <a:ext cx="7772400" cy="1143000"/>
          </a:xfrm>
          <a:effectLst>
            <a:outerShdw blurRad="63500" dist="13470" dir="2700000" algn="ctr" rotWithShape="0">
              <a:schemeClr val="bg2"/>
            </a:outerShdw>
          </a:effectLst>
        </p:spPr>
        <p:txBody>
          <a:bodyPr lIns="92075" tIns="46038" rIns="92075" bIns="46038" anchor="ctr"/>
          <a:lstStyle/>
          <a:p>
            <a:pPr algn="ctr" eaLnBrk="1" hangingPunct="1">
              <a:defRPr/>
            </a:pPr>
            <a:r>
              <a:rPr lang="en-US" sz="5400" b="1" dirty="0">
                <a:latin typeface="Calibri"/>
                <a:ea typeface="+mj-ea"/>
                <a:cs typeface="Calibri"/>
              </a:rPr>
              <a:t>Air Trapping</a:t>
            </a:r>
          </a:p>
        </p:txBody>
      </p:sp>
      <p:sp>
        <p:nvSpPr>
          <p:cNvPr id="25603" name="Line 3"/>
          <p:cNvSpPr>
            <a:spLocks noChangeShapeType="1"/>
          </p:cNvSpPr>
          <p:nvPr/>
        </p:nvSpPr>
        <p:spPr bwMode="auto">
          <a:xfrm>
            <a:off x="850900" y="1714500"/>
            <a:ext cx="0" cy="4419600"/>
          </a:xfrm>
          <a:prstGeom prst="line">
            <a:avLst/>
          </a:prstGeom>
          <a:noFill/>
          <a:ln w="50800">
            <a:solidFill>
              <a:srgbClr val="99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4" name="Line 4"/>
          <p:cNvSpPr>
            <a:spLocks noChangeShapeType="1"/>
          </p:cNvSpPr>
          <p:nvPr/>
        </p:nvSpPr>
        <p:spPr bwMode="auto">
          <a:xfrm>
            <a:off x="850900" y="3924300"/>
            <a:ext cx="7073900" cy="0"/>
          </a:xfrm>
          <a:prstGeom prst="line">
            <a:avLst/>
          </a:prstGeom>
          <a:noFill/>
          <a:ln w="50800">
            <a:solidFill>
              <a:srgbClr val="9966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05" name="Rectangle 5"/>
          <p:cNvSpPr>
            <a:spLocks noChangeArrowheads="1"/>
          </p:cNvSpPr>
          <p:nvPr/>
        </p:nvSpPr>
        <p:spPr bwMode="auto">
          <a:xfrm>
            <a:off x="1993900" y="1790700"/>
            <a:ext cx="1365758" cy="36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b="1" dirty="0">
                <a:latin typeface="Arial" pitchFamily="34" charset="0"/>
              </a:rPr>
              <a:t>Inspiration</a:t>
            </a:r>
          </a:p>
        </p:txBody>
      </p:sp>
      <p:sp>
        <p:nvSpPr>
          <p:cNvPr id="25606" name="Freeform 6"/>
          <p:cNvSpPr>
            <a:spLocks/>
          </p:cNvSpPr>
          <p:nvPr/>
        </p:nvSpPr>
        <p:spPr bwMode="auto">
          <a:xfrm>
            <a:off x="1066800" y="2628900"/>
            <a:ext cx="1373188" cy="1296988"/>
          </a:xfrm>
          <a:custGeom>
            <a:avLst/>
            <a:gdLst>
              <a:gd name="T0" fmla="*/ 0 w 865"/>
              <a:gd name="T1" fmla="*/ 2147483647 h 817"/>
              <a:gd name="T2" fmla="*/ 0 w 865"/>
              <a:gd name="T3" fmla="*/ 2147483647 h 817"/>
              <a:gd name="T4" fmla="*/ 0 w 865"/>
              <a:gd name="T5" fmla="*/ 2147483647 h 817"/>
              <a:gd name="T6" fmla="*/ 0 w 865"/>
              <a:gd name="T7" fmla="*/ 0 h 817"/>
              <a:gd name="T8" fmla="*/ 2147483647 w 865"/>
              <a:gd name="T9" fmla="*/ 0 h 817"/>
              <a:gd name="T10" fmla="*/ 2147483647 w 865"/>
              <a:gd name="T11" fmla="*/ 0 h 817"/>
              <a:gd name="T12" fmla="*/ 2147483647 w 865"/>
              <a:gd name="T13" fmla="*/ 2147483647 h 817"/>
              <a:gd name="T14" fmla="*/ 0 60000 65536"/>
              <a:gd name="T15" fmla="*/ 0 60000 65536"/>
              <a:gd name="T16" fmla="*/ 0 60000 65536"/>
              <a:gd name="T17" fmla="*/ 0 60000 65536"/>
              <a:gd name="T18" fmla="*/ 0 60000 65536"/>
              <a:gd name="T19" fmla="*/ 0 60000 65536"/>
              <a:gd name="T20" fmla="*/ 0 60000 65536"/>
              <a:gd name="T21" fmla="*/ 0 w 865"/>
              <a:gd name="T22" fmla="*/ 0 h 817"/>
              <a:gd name="T23" fmla="*/ 865 w 865"/>
              <a:gd name="T24" fmla="*/ 817 h 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5" h="817">
                <a:moveTo>
                  <a:pt x="0" y="816"/>
                </a:moveTo>
                <a:lnTo>
                  <a:pt x="0" y="816"/>
                </a:lnTo>
                <a:lnTo>
                  <a:pt x="0" y="0"/>
                </a:lnTo>
                <a:lnTo>
                  <a:pt x="34" y="0"/>
                </a:lnTo>
                <a:lnTo>
                  <a:pt x="864" y="0"/>
                </a:lnTo>
                <a:lnTo>
                  <a:pt x="864" y="816"/>
                </a:lnTo>
              </a:path>
            </a:pathLst>
          </a:custGeom>
          <a:noFill/>
          <a:ln w="50800" cap="rnd">
            <a:solidFill>
              <a:srgbClr val="FF505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7" name="Freeform 7"/>
          <p:cNvSpPr>
            <a:spLocks/>
          </p:cNvSpPr>
          <p:nvPr/>
        </p:nvSpPr>
        <p:spPr bwMode="auto">
          <a:xfrm>
            <a:off x="2438400" y="3924300"/>
            <a:ext cx="2363788" cy="1677988"/>
          </a:xfrm>
          <a:custGeom>
            <a:avLst/>
            <a:gdLst>
              <a:gd name="T0" fmla="*/ 0 w 1489"/>
              <a:gd name="T1" fmla="*/ 0 h 1057"/>
              <a:gd name="T2" fmla="*/ 0 w 1489"/>
              <a:gd name="T3" fmla="*/ 2147483647 h 1057"/>
              <a:gd name="T4" fmla="*/ 2147483647 w 1489"/>
              <a:gd name="T5" fmla="*/ 2147483647 h 1057"/>
              <a:gd name="T6" fmla="*/ 2147483647 w 1489"/>
              <a:gd name="T7" fmla="*/ 2147483647 h 1057"/>
              <a:gd name="T8" fmla="*/ 2147483647 w 1489"/>
              <a:gd name="T9" fmla="*/ 2147483647 h 1057"/>
              <a:gd name="T10" fmla="*/ 2147483647 w 1489"/>
              <a:gd name="T11" fmla="*/ 0 h 1057"/>
              <a:gd name="T12" fmla="*/ 0 60000 65536"/>
              <a:gd name="T13" fmla="*/ 0 60000 65536"/>
              <a:gd name="T14" fmla="*/ 0 60000 65536"/>
              <a:gd name="T15" fmla="*/ 0 60000 65536"/>
              <a:gd name="T16" fmla="*/ 0 60000 65536"/>
              <a:gd name="T17" fmla="*/ 0 60000 65536"/>
              <a:gd name="T18" fmla="*/ 0 w 1489"/>
              <a:gd name="T19" fmla="*/ 0 h 1057"/>
              <a:gd name="T20" fmla="*/ 1489 w 1489"/>
              <a:gd name="T21" fmla="*/ 1057 h 1057"/>
            </a:gdLst>
            <a:ahLst/>
            <a:cxnLst>
              <a:cxn ang="T12">
                <a:pos x="T0" y="T1"/>
              </a:cxn>
              <a:cxn ang="T13">
                <a:pos x="T2" y="T3"/>
              </a:cxn>
              <a:cxn ang="T14">
                <a:pos x="T4" y="T5"/>
              </a:cxn>
              <a:cxn ang="T15">
                <a:pos x="T6" y="T7"/>
              </a:cxn>
              <a:cxn ang="T16">
                <a:pos x="T8" y="T9"/>
              </a:cxn>
              <a:cxn ang="T17">
                <a:pos x="T10" y="T11"/>
              </a:cxn>
            </a:cxnLst>
            <a:rect l="T18" t="T19" r="T20" b="T21"/>
            <a:pathLst>
              <a:path w="1489" h="1057">
                <a:moveTo>
                  <a:pt x="0" y="0"/>
                </a:moveTo>
                <a:lnTo>
                  <a:pt x="0" y="1056"/>
                </a:lnTo>
                <a:lnTo>
                  <a:pt x="465" y="505"/>
                </a:lnTo>
                <a:lnTo>
                  <a:pt x="697" y="321"/>
                </a:lnTo>
                <a:lnTo>
                  <a:pt x="1116" y="91"/>
                </a:lnTo>
                <a:lnTo>
                  <a:pt x="1488" y="0"/>
                </a:lnTo>
              </a:path>
            </a:pathLst>
          </a:custGeom>
          <a:noFill/>
          <a:ln w="50800" cap="rnd">
            <a:solidFill>
              <a:schemeClr val="tx2"/>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08" name="Rectangle 8"/>
          <p:cNvSpPr>
            <a:spLocks noChangeArrowheads="1"/>
          </p:cNvSpPr>
          <p:nvPr/>
        </p:nvSpPr>
        <p:spPr bwMode="auto">
          <a:xfrm>
            <a:off x="3371850" y="5108575"/>
            <a:ext cx="16906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2400" b="1" dirty="0">
                <a:latin typeface="Arial" pitchFamily="34" charset="0"/>
              </a:rPr>
              <a:t>Expiration</a:t>
            </a:r>
          </a:p>
        </p:txBody>
      </p:sp>
      <p:sp>
        <p:nvSpPr>
          <p:cNvPr id="50185" name="Freeform 9"/>
          <p:cNvSpPr>
            <a:spLocks/>
          </p:cNvSpPr>
          <p:nvPr/>
        </p:nvSpPr>
        <p:spPr bwMode="auto">
          <a:xfrm>
            <a:off x="2438400" y="3984625"/>
            <a:ext cx="2638425" cy="1657350"/>
          </a:xfrm>
          <a:custGeom>
            <a:avLst/>
            <a:gdLst>
              <a:gd name="T0" fmla="*/ 0 w 1662"/>
              <a:gd name="T1" fmla="*/ 0 h 1044"/>
              <a:gd name="T2" fmla="*/ 0 w 1662"/>
              <a:gd name="T3" fmla="*/ 2147483647 h 1044"/>
              <a:gd name="T4" fmla="*/ 2147483647 w 1662"/>
              <a:gd name="T5" fmla="*/ 2147483647 h 1044"/>
              <a:gd name="T6" fmla="*/ 2147483647 w 1662"/>
              <a:gd name="T7" fmla="*/ 2147483647 h 1044"/>
              <a:gd name="T8" fmla="*/ 2147483647 w 1662"/>
              <a:gd name="T9" fmla="*/ 2147483647 h 1044"/>
              <a:gd name="T10" fmla="*/ 2147483647 w 1662"/>
              <a:gd name="T11" fmla="*/ 2147483647 h 1044"/>
              <a:gd name="T12" fmla="*/ 2147483647 w 1662"/>
              <a:gd name="T13" fmla="*/ 2147483647 h 1044"/>
              <a:gd name="T14" fmla="*/ 2147483647 w 1662"/>
              <a:gd name="T15" fmla="*/ 2147483647 h 1044"/>
              <a:gd name="T16" fmla="*/ 0 60000 65536"/>
              <a:gd name="T17" fmla="*/ 0 60000 65536"/>
              <a:gd name="T18" fmla="*/ 0 60000 65536"/>
              <a:gd name="T19" fmla="*/ 0 60000 65536"/>
              <a:gd name="T20" fmla="*/ 0 60000 65536"/>
              <a:gd name="T21" fmla="*/ 0 60000 65536"/>
              <a:gd name="T22" fmla="*/ 0 60000 65536"/>
              <a:gd name="T23" fmla="*/ 0 60000 65536"/>
              <a:gd name="T24" fmla="*/ 0 w 1662"/>
              <a:gd name="T25" fmla="*/ 0 h 1044"/>
              <a:gd name="T26" fmla="*/ 1662 w 1662"/>
              <a:gd name="T27" fmla="*/ 1044 h 104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62" h="1044">
                <a:moveTo>
                  <a:pt x="0" y="0"/>
                </a:moveTo>
                <a:lnTo>
                  <a:pt x="0" y="1044"/>
                </a:lnTo>
                <a:lnTo>
                  <a:pt x="516" y="606"/>
                </a:lnTo>
                <a:lnTo>
                  <a:pt x="770" y="460"/>
                </a:lnTo>
                <a:lnTo>
                  <a:pt x="1070" y="333"/>
                </a:lnTo>
                <a:lnTo>
                  <a:pt x="1416" y="215"/>
                </a:lnTo>
                <a:lnTo>
                  <a:pt x="1419" y="216"/>
                </a:lnTo>
                <a:lnTo>
                  <a:pt x="1662" y="156"/>
                </a:lnTo>
              </a:path>
            </a:pathLst>
          </a:custGeom>
          <a:noFill/>
          <a:ln w="50800" cap="rnd">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0" name="Freeform 10"/>
          <p:cNvSpPr>
            <a:spLocks/>
          </p:cNvSpPr>
          <p:nvPr/>
        </p:nvSpPr>
        <p:spPr bwMode="auto">
          <a:xfrm>
            <a:off x="1066800" y="2628900"/>
            <a:ext cx="1373188" cy="1296988"/>
          </a:xfrm>
          <a:custGeom>
            <a:avLst/>
            <a:gdLst>
              <a:gd name="T0" fmla="*/ 0 w 865"/>
              <a:gd name="T1" fmla="*/ 2147483647 h 817"/>
              <a:gd name="T2" fmla="*/ 0 w 865"/>
              <a:gd name="T3" fmla="*/ 2147483647 h 817"/>
              <a:gd name="T4" fmla="*/ 0 w 865"/>
              <a:gd name="T5" fmla="*/ 2147483647 h 817"/>
              <a:gd name="T6" fmla="*/ 0 w 865"/>
              <a:gd name="T7" fmla="*/ 0 h 817"/>
              <a:gd name="T8" fmla="*/ 2147483647 w 865"/>
              <a:gd name="T9" fmla="*/ 0 h 817"/>
              <a:gd name="T10" fmla="*/ 2147483647 w 865"/>
              <a:gd name="T11" fmla="*/ 0 h 817"/>
              <a:gd name="T12" fmla="*/ 2147483647 w 865"/>
              <a:gd name="T13" fmla="*/ 2147483647 h 817"/>
              <a:gd name="T14" fmla="*/ 0 60000 65536"/>
              <a:gd name="T15" fmla="*/ 0 60000 65536"/>
              <a:gd name="T16" fmla="*/ 0 60000 65536"/>
              <a:gd name="T17" fmla="*/ 0 60000 65536"/>
              <a:gd name="T18" fmla="*/ 0 60000 65536"/>
              <a:gd name="T19" fmla="*/ 0 60000 65536"/>
              <a:gd name="T20" fmla="*/ 0 60000 65536"/>
              <a:gd name="T21" fmla="*/ 0 w 865"/>
              <a:gd name="T22" fmla="*/ 0 h 817"/>
              <a:gd name="T23" fmla="*/ 865 w 865"/>
              <a:gd name="T24" fmla="*/ 817 h 8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5" h="817">
                <a:moveTo>
                  <a:pt x="0" y="816"/>
                </a:moveTo>
                <a:lnTo>
                  <a:pt x="0" y="816"/>
                </a:lnTo>
                <a:lnTo>
                  <a:pt x="0" y="0"/>
                </a:lnTo>
                <a:lnTo>
                  <a:pt x="34" y="0"/>
                </a:lnTo>
                <a:lnTo>
                  <a:pt x="864" y="0"/>
                </a:lnTo>
                <a:lnTo>
                  <a:pt x="864" y="816"/>
                </a:lnTo>
              </a:path>
            </a:pathLst>
          </a:custGeom>
          <a:noFill/>
          <a:ln w="50800" cap="rnd">
            <a:solidFill>
              <a:srgbClr val="66FF33"/>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5611" name="Group 11"/>
          <p:cNvGrpSpPr>
            <a:grpSpLocks/>
          </p:cNvGrpSpPr>
          <p:nvPr/>
        </p:nvGrpSpPr>
        <p:grpSpPr bwMode="auto">
          <a:xfrm>
            <a:off x="6951663" y="1978025"/>
            <a:ext cx="1981200" cy="946150"/>
            <a:chOff x="3696" y="3204"/>
            <a:chExt cx="1248" cy="596"/>
          </a:xfrm>
        </p:grpSpPr>
        <p:sp>
          <p:nvSpPr>
            <p:cNvPr id="25622" name="Line 12"/>
            <p:cNvSpPr>
              <a:spLocks noChangeShapeType="1"/>
            </p:cNvSpPr>
            <p:nvPr/>
          </p:nvSpPr>
          <p:spPr bwMode="auto">
            <a:xfrm>
              <a:off x="3696" y="3408"/>
              <a:ext cx="336" cy="0"/>
            </a:xfrm>
            <a:prstGeom prst="line">
              <a:avLst/>
            </a:prstGeom>
            <a:noFill/>
            <a:ln w="381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23" name="Line 13"/>
            <p:cNvSpPr>
              <a:spLocks noChangeShapeType="1"/>
            </p:cNvSpPr>
            <p:nvPr/>
          </p:nvSpPr>
          <p:spPr bwMode="auto">
            <a:xfrm>
              <a:off x="3696" y="3600"/>
              <a:ext cx="336" cy="0"/>
            </a:xfrm>
            <a:prstGeom prst="line">
              <a:avLst/>
            </a:prstGeom>
            <a:noFill/>
            <a:ln w="381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0190" name="Text Box 14"/>
            <p:cNvSpPr txBox="1">
              <a:spLocks noChangeArrowheads="1"/>
            </p:cNvSpPr>
            <p:nvPr/>
          </p:nvSpPr>
          <p:spPr bwMode="auto">
            <a:xfrm>
              <a:off x="4118" y="3204"/>
              <a:ext cx="826" cy="596"/>
            </a:xfrm>
            <a:prstGeom prst="rect">
              <a:avLst/>
            </a:prstGeom>
            <a:noFill/>
            <a:ln w="12700">
              <a:noFill/>
              <a:miter lim="800000"/>
              <a:headEnd type="none" w="sm" len="sm"/>
              <a:tailEnd type="none" w="sm" len="sm"/>
            </a:ln>
            <a:effectLst/>
          </p:spPr>
          <p:txBody>
            <a:bodyPr wrap="none">
              <a:spAutoFit/>
            </a:bodyPr>
            <a:lstStyle>
              <a:lvl1pPr eaLnBrk="0" hangingPunct="0">
                <a:defRPr sz="2800">
                  <a:solidFill>
                    <a:schemeClr val="tx1"/>
                  </a:solidFill>
                  <a:latin typeface="Times New Roman" charset="0"/>
                  <a:ea typeface="ＭＳ Ｐゴシック" charset="0"/>
                  <a:cs typeface="ＭＳ Ｐゴシック" charset="0"/>
                </a:defRPr>
              </a:lvl1pPr>
              <a:lvl2pPr marL="37931725" indent="-37474525" eaLnBrk="0" hangingPunct="0">
                <a:defRPr sz="2800">
                  <a:solidFill>
                    <a:schemeClr val="tx1"/>
                  </a:solidFill>
                  <a:latin typeface="Times New Roman" charset="0"/>
                  <a:ea typeface="ＭＳ Ｐゴシック" charset="0"/>
                </a:defRPr>
              </a:lvl2pPr>
              <a:lvl3pPr eaLnBrk="0" hangingPunct="0">
                <a:defRPr sz="2800">
                  <a:solidFill>
                    <a:schemeClr val="tx1"/>
                  </a:solidFill>
                  <a:latin typeface="Times New Roman" charset="0"/>
                  <a:ea typeface="ＭＳ Ｐゴシック" charset="0"/>
                </a:defRPr>
              </a:lvl3pPr>
              <a:lvl4pPr eaLnBrk="0" hangingPunct="0">
                <a:defRPr sz="2800">
                  <a:solidFill>
                    <a:schemeClr val="tx1"/>
                  </a:solidFill>
                  <a:latin typeface="Times New Roman" charset="0"/>
                  <a:ea typeface="ＭＳ Ｐゴシック" charset="0"/>
                </a:defRPr>
              </a:lvl4pPr>
              <a:lvl5pPr eaLnBrk="0" hangingPunct="0">
                <a:defRPr sz="2800">
                  <a:solidFill>
                    <a:schemeClr val="tx1"/>
                  </a:solidFill>
                  <a:latin typeface="Times New Roman" charset="0"/>
                  <a:ea typeface="ＭＳ Ｐゴシック" charset="0"/>
                </a:defRPr>
              </a:lvl5pPr>
              <a:lvl6pPr marL="457200" eaLnBrk="0" fontAlgn="base" hangingPunct="0">
                <a:spcBef>
                  <a:spcPct val="0"/>
                </a:spcBef>
                <a:spcAft>
                  <a:spcPct val="0"/>
                </a:spcAft>
                <a:defRPr sz="2800">
                  <a:solidFill>
                    <a:schemeClr val="tx1"/>
                  </a:solidFill>
                  <a:latin typeface="Times New Roman" charset="0"/>
                  <a:ea typeface="ＭＳ Ｐゴシック" charset="0"/>
                </a:defRPr>
              </a:lvl6pPr>
              <a:lvl7pPr marL="914400" eaLnBrk="0" fontAlgn="base" hangingPunct="0">
                <a:spcBef>
                  <a:spcPct val="0"/>
                </a:spcBef>
                <a:spcAft>
                  <a:spcPct val="0"/>
                </a:spcAft>
                <a:defRPr sz="2800">
                  <a:solidFill>
                    <a:schemeClr val="tx1"/>
                  </a:solidFill>
                  <a:latin typeface="Times New Roman" charset="0"/>
                  <a:ea typeface="ＭＳ Ｐゴシック" charset="0"/>
                </a:defRPr>
              </a:lvl7pPr>
              <a:lvl8pPr marL="1371600" eaLnBrk="0" fontAlgn="base" hangingPunct="0">
                <a:spcBef>
                  <a:spcPct val="0"/>
                </a:spcBef>
                <a:spcAft>
                  <a:spcPct val="0"/>
                </a:spcAft>
                <a:defRPr sz="2800">
                  <a:solidFill>
                    <a:schemeClr val="tx1"/>
                  </a:solidFill>
                  <a:latin typeface="Times New Roman" charset="0"/>
                  <a:ea typeface="ＭＳ Ｐゴシック" charset="0"/>
                </a:defRPr>
              </a:lvl8pPr>
              <a:lvl9pPr marL="1828800" eaLnBrk="0" fontAlgn="base" hangingPunct="0">
                <a:spcBef>
                  <a:spcPct val="0"/>
                </a:spcBef>
                <a:spcAft>
                  <a:spcPct val="0"/>
                </a:spcAft>
                <a:defRPr sz="2800">
                  <a:solidFill>
                    <a:schemeClr val="tx1"/>
                  </a:solidFill>
                  <a:latin typeface="Times New Roman" charset="0"/>
                  <a:ea typeface="ＭＳ Ｐゴシック" charset="0"/>
                </a:defRPr>
              </a:lvl9pPr>
            </a:lstStyle>
            <a:p>
              <a:pPr>
                <a:defRPr/>
              </a:pPr>
              <a:r>
                <a:rPr lang="en-US" smtClean="0">
                  <a:effectLst>
                    <a:outerShdw blurRad="38100" dist="38100" dir="2700000" algn="tl">
                      <a:srgbClr val="000066"/>
                    </a:outerShdw>
                  </a:effectLst>
                  <a:latin typeface="Tahoma" charset="0"/>
                </a:rPr>
                <a:t>Normal</a:t>
              </a:r>
              <a:endParaRPr lang="en-US" sz="2000" smtClean="0">
                <a:effectLst>
                  <a:outerShdw blurRad="38100" dist="38100" dir="2700000" algn="tl">
                    <a:srgbClr val="000066"/>
                  </a:outerShdw>
                </a:effectLst>
                <a:latin typeface="Tahoma" charset="0"/>
              </a:endParaRPr>
            </a:p>
            <a:p>
              <a:pPr>
                <a:defRPr/>
              </a:pPr>
              <a:r>
                <a:rPr lang="en-US" smtClean="0">
                  <a:effectLst>
                    <a:outerShdw blurRad="38100" dist="38100" dir="2700000" algn="tl">
                      <a:srgbClr val="000066"/>
                    </a:outerShdw>
                  </a:effectLst>
                  <a:latin typeface="Tahoma" charset="0"/>
                </a:rPr>
                <a:t>Patient</a:t>
              </a:r>
              <a:endParaRPr lang="en-US" sz="2000" smtClean="0">
                <a:effectLst>
                  <a:outerShdw blurRad="38100" dist="38100" dir="2700000" algn="tl">
                    <a:srgbClr val="000066"/>
                  </a:outerShdw>
                </a:effectLst>
                <a:latin typeface="Tahoma" charset="0"/>
              </a:endParaRPr>
            </a:p>
          </p:txBody>
        </p:sp>
      </p:grpSp>
      <p:sp>
        <p:nvSpPr>
          <p:cNvPr id="50191" name="Freeform 15"/>
          <p:cNvSpPr>
            <a:spLocks/>
          </p:cNvSpPr>
          <p:nvPr/>
        </p:nvSpPr>
        <p:spPr bwMode="auto">
          <a:xfrm>
            <a:off x="5105400" y="2628900"/>
            <a:ext cx="1371600" cy="1576388"/>
          </a:xfrm>
          <a:custGeom>
            <a:avLst/>
            <a:gdLst>
              <a:gd name="T0" fmla="*/ 2147483647 w 864"/>
              <a:gd name="T1" fmla="*/ 2147483647 h 993"/>
              <a:gd name="T2" fmla="*/ 0 w 864"/>
              <a:gd name="T3" fmla="*/ 2147483647 h 993"/>
              <a:gd name="T4" fmla="*/ 0 w 864"/>
              <a:gd name="T5" fmla="*/ 2147483647 h 993"/>
              <a:gd name="T6" fmla="*/ 0 w 864"/>
              <a:gd name="T7" fmla="*/ 0 h 993"/>
              <a:gd name="T8" fmla="*/ 2147483647 w 864"/>
              <a:gd name="T9" fmla="*/ 0 h 993"/>
              <a:gd name="T10" fmla="*/ 2147483647 w 864"/>
              <a:gd name="T11" fmla="*/ 0 h 993"/>
              <a:gd name="T12" fmla="*/ 2147483647 w 864"/>
              <a:gd name="T13" fmla="*/ 2147483647 h 993"/>
              <a:gd name="T14" fmla="*/ 0 60000 65536"/>
              <a:gd name="T15" fmla="*/ 0 60000 65536"/>
              <a:gd name="T16" fmla="*/ 0 60000 65536"/>
              <a:gd name="T17" fmla="*/ 0 60000 65536"/>
              <a:gd name="T18" fmla="*/ 0 60000 65536"/>
              <a:gd name="T19" fmla="*/ 0 60000 65536"/>
              <a:gd name="T20" fmla="*/ 0 60000 65536"/>
              <a:gd name="T21" fmla="*/ 0 w 864"/>
              <a:gd name="T22" fmla="*/ 0 h 993"/>
              <a:gd name="T23" fmla="*/ 864 w 864"/>
              <a:gd name="T24" fmla="*/ 993 h 99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64" h="993">
                <a:moveTo>
                  <a:pt x="1" y="993"/>
                </a:moveTo>
                <a:lnTo>
                  <a:pt x="0" y="816"/>
                </a:lnTo>
                <a:lnTo>
                  <a:pt x="0" y="0"/>
                </a:lnTo>
                <a:lnTo>
                  <a:pt x="34" y="0"/>
                </a:lnTo>
                <a:lnTo>
                  <a:pt x="864" y="0"/>
                </a:lnTo>
                <a:lnTo>
                  <a:pt x="864" y="816"/>
                </a:lnTo>
              </a:path>
            </a:pathLst>
          </a:custGeom>
          <a:noFill/>
          <a:ln w="57150" cap="rnd">
            <a:solidFill>
              <a:srgbClr val="FFC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192" name="Freeform 16"/>
          <p:cNvSpPr>
            <a:spLocks/>
          </p:cNvSpPr>
          <p:nvPr/>
        </p:nvSpPr>
        <p:spPr bwMode="auto">
          <a:xfrm>
            <a:off x="6477000" y="3924300"/>
            <a:ext cx="1106488" cy="1676400"/>
          </a:xfrm>
          <a:custGeom>
            <a:avLst/>
            <a:gdLst>
              <a:gd name="T0" fmla="*/ 0 w 697"/>
              <a:gd name="T1" fmla="*/ 0 h 1056"/>
              <a:gd name="T2" fmla="*/ 0 w 697"/>
              <a:gd name="T3" fmla="*/ 2147483647 h 1056"/>
              <a:gd name="T4" fmla="*/ 2147483647 w 697"/>
              <a:gd name="T5" fmla="*/ 2147483647 h 1056"/>
              <a:gd name="T6" fmla="*/ 2147483647 w 697"/>
              <a:gd name="T7" fmla="*/ 2147483647 h 1056"/>
              <a:gd name="T8" fmla="*/ 0 60000 65536"/>
              <a:gd name="T9" fmla="*/ 0 60000 65536"/>
              <a:gd name="T10" fmla="*/ 0 60000 65536"/>
              <a:gd name="T11" fmla="*/ 0 60000 65536"/>
              <a:gd name="T12" fmla="*/ 0 w 697"/>
              <a:gd name="T13" fmla="*/ 0 h 1056"/>
              <a:gd name="T14" fmla="*/ 697 w 697"/>
              <a:gd name="T15" fmla="*/ 1056 h 1056"/>
            </a:gdLst>
            <a:ahLst/>
            <a:cxnLst>
              <a:cxn ang="T8">
                <a:pos x="T0" y="T1"/>
              </a:cxn>
              <a:cxn ang="T9">
                <a:pos x="T2" y="T3"/>
              </a:cxn>
              <a:cxn ang="T10">
                <a:pos x="T4" y="T5"/>
              </a:cxn>
              <a:cxn ang="T11">
                <a:pos x="T6" y="T7"/>
              </a:cxn>
            </a:cxnLst>
            <a:rect l="T12" t="T13" r="T14" b="T15"/>
            <a:pathLst>
              <a:path w="697" h="1056">
                <a:moveTo>
                  <a:pt x="0" y="0"/>
                </a:moveTo>
                <a:lnTo>
                  <a:pt x="0" y="1056"/>
                </a:lnTo>
                <a:lnTo>
                  <a:pt x="465" y="505"/>
                </a:lnTo>
                <a:lnTo>
                  <a:pt x="697" y="321"/>
                </a:lnTo>
              </a:path>
            </a:pathLst>
          </a:custGeom>
          <a:noFill/>
          <a:ln w="57150">
            <a:solidFill>
              <a:srgbClr val="FFFF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4" name="Rectangle 17"/>
          <p:cNvSpPr>
            <a:spLocks noChangeArrowheads="1"/>
          </p:cNvSpPr>
          <p:nvPr/>
        </p:nvSpPr>
        <p:spPr bwMode="auto">
          <a:xfrm>
            <a:off x="6858000" y="3314700"/>
            <a:ext cx="1851025" cy="469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spAutoFit/>
          </a:bodyPr>
          <a:lstStyle/>
          <a:p>
            <a:pPr algn="ctr" eaLnBrk="0" hangingPunct="0"/>
            <a:r>
              <a:rPr lang="en-US" sz="2400" b="1">
                <a:latin typeface="Arial" pitchFamily="34" charset="0"/>
              </a:rPr>
              <a:t>Time (sec)</a:t>
            </a:r>
          </a:p>
        </p:txBody>
      </p:sp>
      <p:sp>
        <p:nvSpPr>
          <p:cNvPr id="25615" name="Rectangle 18"/>
          <p:cNvSpPr>
            <a:spLocks noChangeArrowheads="1"/>
          </p:cNvSpPr>
          <p:nvPr/>
        </p:nvSpPr>
        <p:spPr bwMode="auto">
          <a:xfrm rot="-5400000">
            <a:off x="-530225" y="3748088"/>
            <a:ext cx="1987550" cy="469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spAutoFit/>
          </a:bodyPr>
          <a:lstStyle/>
          <a:p>
            <a:pPr eaLnBrk="0" hangingPunct="0"/>
            <a:r>
              <a:rPr lang="en-US" sz="2400" b="1">
                <a:latin typeface="Arial" pitchFamily="34" charset="0"/>
              </a:rPr>
              <a:t>Flow (L/min)</a:t>
            </a:r>
          </a:p>
        </p:txBody>
      </p:sp>
      <p:sp>
        <p:nvSpPr>
          <p:cNvPr id="50195" name="Line 19"/>
          <p:cNvSpPr>
            <a:spLocks noChangeShapeType="1"/>
          </p:cNvSpPr>
          <p:nvPr/>
        </p:nvSpPr>
        <p:spPr bwMode="auto">
          <a:xfrm flipV="1">
            <a:off x="5267325" y="3952875"/>
            <a:ext cx="0" cy="266700"/>
          </a:xfrm>
          <a:prstGeom prst="line">
            <a:avLst/>
          </a:prstGeom>
          <a:noFill/>
          <a:ln w="3175" cap="rnd">
            <a:solidFill>
              <a:srgbClr val="FFFF00"/>
            </a:solidFill>
            <a:round/>
            <a:headEnd/>
            <a:tailEnd type="triangle" w="med" len="med"/>
          </a:ln>
          <a:extLst>
            <a:ext uri="{909E8E84-426E-40DD-AFC4-6F175D3DCCD1}">
              <a14:hiddenFill xmlns:a14="http://schemas.microsoft.com/office/drawing/2010/main">
                <a:noFill/>
              </a14:hiddenFill>
            </a:ext>
          </a:extLst>
        </p:spPr>
        <p:txBody>
          <a:bodyPr anchor="ctr">
            <a:spAutoFit/>
          </a:bodyPr>
          <a:lstStyle/>
          <a:p>
            <a:endParaRPr lang="en-US"/>
          </a:p>
        </p:txBody>
      </p:sp>
      <p:grpSp>
        <p:nvGrpSpPr>
          <p:cNvPr id="3" name="Group 20"/>
          <p:cNvGrpSpPr>
            <a:grpSpLocks/>
          </p:cNvGrpSpPr>
          <p:nvPr/>
        </p:nvGrpSpPr>
        <p:grpSpPr bwMode="auto">
          <a:xfrm>
            <a:off x="5105400" y="4152900"/>
            <a:ext cx="1447800" cy="804863"/>
            <a:chOff x="3296" y="2748"/>
            <a:chExt cx="912" cy="507"/>
          </a:xfrm>
        </p:grpSpPr>
        <p:sp>
          <p:nvSpPr>
            <p:cNvPr id="50197" name="Text Box 21"/>
            <p:cNvSpPr txBox="1">
              <a:spLocks noChangeArrowheads="1"/>
            </p:cNvSpPr>
            <p:nvPr/>
          </p:nvSpPr>
          <p:spPr bwMode="auto">
            <a:xfrm>
              <a:off x="3296" y="2889"/>
              <a:ext cx="912" cy="366"/>
            </a:xfrm>
            <a:prstGeom prst="rect">
              <a:avLst/>
            </a:prstGeom>
            <a:noFill/>
            <a:ln w="25400" cap="rnd">
              <a:noFill/>
              <a:miter lim="800000"/>
              <a:headEnd/>
              <a:tailEnd/>
            </a:ln>
            <a:effectLst/>
          </p:spPr>
          <p:txBody>
            <a:bodyPr wrap="none" anchor="ctr">
              <a:spAutoFit/>
            </a:bodyPr>
            <a:lstStyle>
              <a:lvl1pPr eaLnBrk="0" hangingPunct="0">
                <a:defRPr sz="2800">
                  <a:solidFill>
                    <a:schemeClr val="tx1"/>
                  </a:solidFill>
                  <a:latin typeface="Times New Roman" charset="0"/>
                  <a:ea typeface="ＭＳ Ｐゴシック" charset="0"/>
                  <a:cs typeface="ＭＳ Ｐゴシック" charset="0"/>
                </a:defRPr>
              </a:lvl1pPr>
              <a:lvl2pPr marL="37931725" indent="-37474525" eaLnBrk="0" hangingPunct="0">
                <a:defRPr sz="2800">
                  <a:solidFill>
                    <a:schemeClr val="tx1"/>
                  </a:solidFill>
                  <a:latin typeface="Times New Roman" charset="0"/>
                  <a:ea typeface="ＭＳ Ｐゴシック" charset="0"/>
                </a:defRPr>
              </a:lvl2pPr>
              <a:lvl3pPr eaLnBrk="0" hangingPunct="0">
                <a:defRPr sz="2800">
                  <a:solidFill>
                    <a:schemeClr val="tx1"/>
                  </a:solidFill>
                  <a:latin typeface="Times New Roman" charset="0"/>
                  <a:ea typeface="ＭＳ Ｐゴシック" charset="0"/>
                </a:defRPr>
              </a:lvl3pPr>
              <a:lvl4pPr eaLnBrk="0" hangingPunct="0">
                <a:defRPr sz="2800">
                  <a:solidFill>
                    <a:schemeClr val="tx1"/>
                  </a:solidFill>
                  <a:latin typeface="Times New Roman" charset="0"/>
                  <a:ea typeface="ＭＳ Ｐゴシック" charset="0"/>
                </a:defRPr>
              </a:lvl4pPr>
              <a:lvl5pPr eaLnBrk="0" hangingPunct="0">
                <a:defRPr sz="2800">
                  <a:solidFill>
                    <a:schemeClr val="tx1"/>
                  </a:solidFill>
                  <a:latin typeface="Times New Roman" charset="0"/>
                  <a:ea typeface="ＭＳ Ｐゴシック" charset="0"/>
                </a:defRPr>
              </a:lvl5pPr>
              <a:lvl6pPr marL="457200" eaLnBrk="0" fontAlgn="base" hangingPunct="0">
                <a:spcBef>
                  <a:spcPct val="0"/>
                </a:spcBef>
                <a:spcAft>
                  <a:spcPct val="0"/>
                </a:spcAft>
                <a:defRPr sz="2800">
                  <a:solidFill>
                    <a:schemeClr val="tx1"/>
                  </a:solidFill>
                  <a:latin typeface="Times New Roman" charset="0"/>
                  <a:ea typeface="ＭＳ Ｐゴシック" charset="0"/>
                </a:defRPr>
              </a:lvl6pPr>
              <a:lvl7pPr marL="914400" eaLnBrk="0" fontAlgn="base" hangingPunct="0">
                <a:spcBef>
                  <a:spcPct val="0"/>
                </a:spcBef>
                <a:spcAft>
                  <a:spcPct val="0"/>
                </a:spcAft>
                <a:defRPr sz="2800">
                  <a:solidFill>
                    <a:schemeClr val="tx1"/>
                  </a:solidFill>
                  <a:latin typeface="Times New Roman" charset="0"/>
                  <a:ea typeface="ＭＳ Ｐゴシック" charset="0"/>
                </a:defRPr>
              </a:lvl7pPr>
              <a:lvl8pPr marL="1371600" eaLnBrk="0" fontAlgn="base" hangingPunct="0">
                <a:spcBef>
                  <a:spcPct val="0"/>
                </a:spcBef>
                <a:spcAft>
                  <a:spcPct val="0"/>
                </a:spcAft>
                <a:defRPr sz="2800">
                  <a:solidFill>
                    <a:schemeClr val="tx1"/>
                  </a:solidFill>
                  <a:latin typeface="Times New Roman" charset="0"/>
                  <a:ea typeface="ＭＳ Ｐゴシック" charset="0"/>
                </a:defRPr>
              </a:lvl8pPr>
              <a:lvl9pPr marL="1828800" eaLnBrk="0" fontAlgn="base" hangingPunct="0">
                <a:spcBef>
                  <a:spcPct val="0"/>
                </a:spcBef>
                <a:spcAft>
                  <a:spcPct val="0"/>
                </a:spcAft>
                <a:defRPr sz="2800">
                  <a:solidFill>
                    <a:schemeClr val="tx1"/>
                  </a:solidFill>
                  <a:latin typeface="Times New Roman" charset="0"/>
                  <a:ea typeface="ＭＳ Ｐゴシック" charset="0"/>
                </a:defRPr>
              </a:lvl9pPr>
            </a:lstStyle>
            <a:p>
              <a:pPr algn="ctr">
                <a:defRPr/>
              </a:pPr>
              <a:r>
                <a:rPr lang="en-US" sz="1600" b="1" smtClean="0">
                  <a:latin typeface="Tahoma" charset="0"/>
                </a:rPr>
                <a:t>Air Trapping</a:t>
              </a:r>
            </a:p>
            <a:p>
              <a:pPr algn="ctr">
                <a:defRPr/>
              </a:pPr>
              <a:r>
                <a:rPr lang="en-US" sz="1600" b="1" smtClean="0">
                  <a:latin typeface="Tahoma" charset="0"/>
                </a:rPr>
                <a:t>Auto-PEEP</a:t>
              </a:r>
              <a:endParaRPr lang="en-US" sz="1400" b="1" smtClean="0">
                <a:effectLst>
                  <a:outerShdw blurRad="38100" dist="38100" dir="2700000" algn="tl">
                    <a:srgbClr val="000066"/>
                  </a:outerShdw>
                </a:effectLst>
                <a:latin typeface="Tahoma" charset="0"/>
              </a:endParaRPr>
            </a:p>
          </p:txBody>
        </p:sp>
        <p:sp>
          <p:nvSpPr>
            <p:cNvPr id="25621" name="Line 22"/>
            <p:cNvSpPr>
              <a:spLocks noChangeShapeType="1"/>
            </p:cNvSpPr>
            <p:nvPr/>
          </p:nvSpPr>
          <p:spPr bwMode="auto">
            <a:xfrm>
              <a:off x="3528" y="2748"/>
              <a:ext cx="240" cy="126"/>
            </a:xfrm>
            <a:prstGeom prst="line">
              <a:avLst/>
            </a:prstGeom>
            <a:noFill/>
            <a:ln w="25400" cap="rnd">
              <a:solidFill>
                <a:srgbClr val="FFCC00"/>
              </a:solidFill>
              <a:round/>
              <a:headEnd type="triangle" w="med" len="med"/>
              <a:tailEnd/>
            </a:ln>
            <a:extLst>
              <a:ext uri="{909E8E84-426E-40DD-AFC4-6F175D3DCCD1}">
                <a14:hiddenFill xmlns:a14="http://schemas.microsoft.com/office/drawing/2010/main">
                  <a:noFill/>
                </a14:hiddenFill>
              </a:ext>
            </a:extLst>
          </p:spPr>
          <p:txBody>
            <a:bodyPr wrap="none" anchor="ctr">
              <a:spAutoFit/>
            </a:bodyPr>
            <a:lstStyle/>
            <a:p>
              <a:endParaRPr lang="en-US"/>
            </a:p>
          </p:txBody>
        </p:sp>
      </p:grpSp>
      <p:sp>
        <p:nvSpPr>
          <p:cNvPr id="50199" name="Text Box 23"/>
          <p:cNvSpPr txBox="1">
            <a:spLocks noChangeArrowheads="1"/>
          </p:cNvSpPr>
          <p:nvPr/>
        </p:nvSpPr>
        <p:spPr bwMode="auto">
          <a:xfrm>
            <a:off x="5222875" y="3849688"/>
            <a:ext cx="374650" cy="457200"/>
          </a:xfrm>
          <a:prstGeom prst="rect">
            <a:avLst/>
          </a:prstGeom>
          <a:noFill/>
          <a:ln w="25400" cap="rnd">
            <a:noFill/>
            <a:miter lim="800000"/>
            <a:headEnd/>
            <a:tailEnd/>
          </a:ln>
          <a:effectLst/>
        </p:spPr>
        <p:txBody>
          <a:bodyPr wrap="none" anchor="ctr">
            <a:spAutoFit/>
          </a:bodyPr>
          <a:lstStyle>
            <a:lvl1pPr eaLnBrk="0" hangingPunct="0">
              <a:defRPr sz="2800">
                <a:solidFill>
                  <a:schemeClr val="tx1"/>
                </a:solidFill>
                <a:latin typeface="Times New Roman" charset="0"/>
                <a:ea typeface="ＭＳ Ｐゴシック" charset="0"/>
                <a:cs typeface="ＭＳ Ｐゴシック" charset="0"/>
              </a:defRPr>
            </a:lvl1pPr>
            <a:lvl2pPr marL="37931725" indent="-37474525" eaLnBrk="0" hangingPunct="0">
              <a:defRPr sz="2800">
                <a:solidFill>
                  <a:schemeClr val="tx1"/>
                </a:solidFill>
                <a:latin typeface="Times New Roman" charset="0"/>
                <a:ea typeface="ＭＳ Ｐゴシック" charset="0"/>
              </a:defRPr>
            </a:lvl2pPr>
            <a:lvl3pPr eaLnBrk="0" hangingPunct="0">
              <a:defRPr sz="2800">
                <a:solidFill>
                  <a:schemeClr val="tx1"/>
                </a:solidFill>
                <a:latin typeface="Times New Roman" charset="0"/>
                <a:ea typeface="ＭＳ Ｐゴシック" charset="0"/>
              </a:defRPr>
            </a:lvl3pPr>
            <a:lvl4pPr eaLnBrk="0" hangingPunct="0">
              <a:defRPr sz="2800">
                <a:solidFill>
                  <a:schemeClr val="tx1"/>
                </a:solidFill>
                <a:latin typeface="Times New Roman" charset="0"/>
                <a:ea typeface="ＭＳ Ｐゴシック" charset="0"/>
              </a:defRPr>
            </a:lvl4pPr>
            <a:lvl5pPr eaLnBrk="0" hangingPunct="0">
              <a:defRPr sz="2800">
                <a:solidFill>
                  <a:schemeClr val="tx1"/>
                </a:solidFill>
                <a:latin typeface="Times New Roman" charset="0"/>
                <a:ea typeface="ＭＳ Ｐゴシック" charset="0"/>
              </a:defRPr>
            </a:lvl5pPr>
            <a:lvl6pPr marL="457200" eaLnBrk="0" fontAlgn="base" hangingPunct="0">
              <a:spcBef>
                <a:spcPct val="0"/>
              </a:spcBef>
              <a:spcAft>
                <a:spcPct val="0"/>
              </a:spcAft>
              <a:defRPr sz="2800">
                <a:solidFill>
                  <a:schemeClr val="tx1"/>
                </a:solidFill>
                <a:latin typeface="Times New Roman" charset="0"/>
                <a:ea typeface="ＭＳ Ｐゴシック" charset="0"/>
              </a:defRPr>
            </a:lvl6pPr>
            <a:lvl7pPr marL="914400" eaLnBrk="0" fontAlgn="base" hangingPunct="0">
              <a:spcBef>
                <a:spcPct val="0"/>
              </a:spcBef>
              <a:spcAft>
                <a:spcPct val="0"/>
              </a:spcAft>
              <a:defRPr sz="2800">
                <a:solidFill>
                  <a:schemeClr val="tx1"/>
                </a:solidFill>
                <a:latin typeface="Times New Roman" charset="0"/>
                <a:ea typeface="ＭＳ Ｐゴシック" charset="0"/>
              </a:defRPr>
            </a:lvl7pPr>
            <a:lvl8pPr marL="1371600" eaLnBrk="0" fontAlgn="base" hangingPunct="0">
              <a:spcBef>
                <a:spcPct val="0"/>
              </a:spcBef>
              <a:spcAft>
                <a:spcPct val="0"/>
              </a:spcAft>
              <a:defRPr sz="2800">
                <a:solidFill>
                  <a:schemeClr val="tx1"/>
                </a:solidFill>
                <a:latin typeface="Times New Roman" charset="0"/>
                <a:ea typeface="ＭＳ Ｐゴシック" charset="0"/>
              </a:defRPr>
            </a:lvl8pPr>
            <a:lvl9pPr marL="1828800" eaLnBrk="0" fontAlgn="base" hangingPunct="0">
              <a:spcBef>
                <a:spcPct val="0"/>
              </a:spcBef>
              <a:spcAft>
                <a:spcPct val="0"/>
              </a:spcAft>
              <a:defRPr sz="2800">
                <a:solidFill>
                  <a:schemeClr val="tx1"/>
                </a:solidFill>
                <a:latin typeface="Times New Roman" charset="0"/>
                <a:ea typeface="ＭＳ Ｐゴシック" charset="0"/>
              </a:defRPr>
            </a:lvl9pPr>
          </a:lstStyle>
          <a:p>
            <a:pPr algn="ctr">
              <a:defRPr/>
            </a:pPr>
            <a:r>
              <a:rPr lang="en-US" sz="2400" b="1" smtClean="0">
                <a:solidFill>
                  <a:srgbClr val="FF9933"/>
                </a:solidFill>
                <a:latin typeface="Tahoma" charset="0"/>
              </a:rPr>
              <a:t>}</a:t>
            </a:r>
            <a:endParaRPr lang="en-US" sz="2400" b="1" smtClean="0">
              <a:effectLst>
                <a:outerShdw blurRad="38100" dist="38100" dir="2700000" algn="tl">
                  <a:srgbClr val="000066"/>
                </a:outerShdw>
              </a:effectLst>
              <a:latin typeface="Tahoma" charset="0"/>
            </a:endParaRPr>
          </a:p>
        </p:txBody>
      </p:sp>
      <p:sp>
        <p:nvSpPr>
          <p:cNvPr id="50201" name="Oval 25"/>
          <p:cNvSpPr>
            <a:spLocks noChangeArrowheads="1"/>
          </p:cNvSpPr>
          <p:nvPr/>
        </p:nvSpPr>
        <p:spPr bwMode="auto">
          <a:xfrm>
            <a:off x="5029200" y="4152900"/>
            <a:ext cx="152400" cy="152400"/>
          </a:xfrm>
          <a:prstGeom prst="ellipse">
            <a:avLst/>
          </a:prstGeom>
          <a:solidFill>
            <a:srgbClr val="FFFF66"/>
          </a:solidFill>
          <a:ln w="9525">
            <a:solidFill>
              <a:schemeClr val="tx1"/>
            </a:solidFill>
            <a:round/>
            <a:headEnd/>
            <a:tailEnd/>
          </a:ln>
        </p:spPr>
        <p:txBody>
          <a:bodyPr wrap="none" anchor="ctr"/>
          <a:lstStyle/>
          <a:p>
            <a:endParaRPr lang="en-US"/>
          </a:p>
        </p:txBody>
      </p:sp>
    </p:spTree>
    <p:extLst>
      <p:ext uri="{BB962C8B-B14F-4D97-AF65-F5344CB8AC3E}">
        <p14:creationId xmlns:p14="http://schemas.microsoft.com/office/powerpoint/2010/main" val="4263294501"/>
      </p:ext>
    </p:extLst>
  </p:cSld>
  <p:clrMapOvr>
    <a:masterClrMapping/>
  </p:clrMapOvr>
  <p:transition spd="med">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Patient-ventilator interactions</a:t>
            </a:r>
            <a:endParaRPr lang="en-US" dirty="0"/>
          </a:p>
        </p:txBody>
      </p:sp>
      <p:sp>
        <p:nvSpPr>
          <p:cNvPr id="3" name="Content Placeholder 2"/>
          <p:cNvSpPr>
            <a:spLocks noGrp="1"/>
          </p:cNvSpPr>
          <p:nvPr>
            <p:ph idx="1"/>
          </p:nvPr>
        </p:nvSpPr>
        <p:spPr/>
        <p:txBody>
          <a:bodyPr/>
          <a:lstStyle/>
          <a:p>
            <a:r>
              <a:rPr lang="en-US" b="1" dirty="0"/>
              <a:t>Trigger </a:t>
            </a:r>
            <a:r>
              <a:rPr lang="en-US" b="1" dirty="0" smtClean="0"/>
              <a:t>Asynchrony</a:t>
            </a:r>
          </a:p>
          <a:p>
            <a:r>
              <a:rPr lang="en-US" b="1" dirty="0"/>
              <a:t>Gas Delivery </a:t>
            </a:r>
            <a:r>
              <a:rPr lang="en-US" b="1" dirty="0" smtClean="0"/>
              <a:t>Asynchrony</a:t>
            </a:r>
          </a:p>
          <a:p>
            <a:r>
              <a:rPr lang="en-US" b="1" dirty="0"/>
              <a:t>Cycling Asynchrony</a:t>
            </a:r>
            <a:endParaRPr lang="en-US" dirty="0"/>
          </a:p>
        </p:txBody>
      </p:sp>
    </p:spTree>
    <p:extLst>
      <p:ext uri="{BB962C8B-B14F-4D97-AF65-F5344CB8AC3E}">
        <p14:creationId xmlns:p14="http://schemas.microsoft.com/office/powerpoint/2010/main" val="61153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050"/>
          <p:cNvSpPr>
            <a:spLocks noGrp="1" noChangeArrowheads="1"/>
          </p:cNvSpPr>
          <p:nvPr>
            <p:ph type="title"/>
          </p:nvPr>
        </p:nvSpPr>
        <p:spPr>
          <a:xfrm>
            <a:off x="457200" y="274638"/>
            <a:ext cx="6515100" cy="1143000"/>
          </a:xfrm>
          <a:noFill/>
          <a:ln>
            <a:solidFill>
              <a:schemeClr val="bg1"/>
            </a:solidFill>
            <a:miter lim="800000"/>
            <a:headEnd/>
            <a:tailEnd/>
          </a:ln>
        </p:spPr>
        <p:txBody>
          <a:bodyPr lIns="92075" tIns="46038" rIns="92075" bIns="46038"/>
          <a:lstStyle/>
          <a:p>
            <a:r>
              <a:rPr lang="en-US"/>
              <a:t>Physics</a:t>
            </a:r>
          </a:p>
        </p:txBody>
      </p:sp>
      <p:sp>
        <p:nvSpPr>
          <p:cNvPr id="457731" name="Oval 2051"/>
          <p:cNvSpPr>
            <a:spLocks noChangeArrowheads="1"/>
          </p:cNvSpPr>
          <p:nvPr/>
        </p:nvSpPr>
        <p:spPr bwMode="auto">
          <a:xfrm>
            <a:off x="5257800" y="2209800"/>
            <a:ext cx="2819400" cy="27432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7732" name="Rectangle 2052"/>
          <p:cNvSpPr>
            <a:spLocks noChangeArrowheads="1"/>
          </p:cNvSpPr>
          <p:nvPr/>
        </p:nvSpPr>
        <p:spPr bwMode="auto">
          <a:xfrm>
            <a:off x="2057400" y="3505200"/>
            <a:ext cx="3352800" cy="152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7733" name="AutoShape 2053"/>
          <p:cNvSpPr>
            <a:spLocks noChangeArrowheads="1"/>
          </p:cNvSpPr>
          <p:nvPr/>
        </p:nvSpPr>
        <p:spPr bwMode="auto">
          <a:xfrm>
            <a:off x="2063750" y="3892550"/>
            <a:ext cx="292100" cy="215900"/>
          </a:xfrm>
          <a:prstGeom prst="leftArrow">
            <a:avLst>
              <a:gd name="adj1" fmla="val 50000"/>
              <a:gd name="adj2" fmla="val 67641"/>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7734" name="AutoShape 2054"/>
          <p:cNvSpPr>
            <a:spLocks noChangeArrowheads="1"/>
          </p:cNvSpPr>
          <p:nvPr/>
        </p:nvSpPr>
        <p:spPr bwMode="auto">
          <a:xfrm>
            <a:off x="4959350" y="3892550"/>
            <a:ext cx="292100" cy="215900"/>
          </a:xfrm>
          <a:prstGeom prst="rightArrow">
            <a:avLst>
              <a:gd name="adj1" fmla="val 50000"/>
              <a:gd name="adj2" fmla="val 67653"/>
            </a:avLst>
          </a:prstGeom>
          <a:solidFill>
            <a:schemeClr val="tx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7735" name="Rectangle 2055"/>
          <p:cNvSpPr>
            <a:spLocks noChangeArrowheads="1"/>
          </p:cNvSpPr>
          <p:nvPr/>
        </p:nvSpPr>
        <p:spPr bwMode="auto">
          <a:xfrm>
            <a:off x="2422525" y="3794125"/>
            <a:ext cx="2549525"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400"/>
              <a:t>Flow x resistance</a:t>
            </a:r>
          </a:p>
        </p:txBody>
      </p:sp>
      <p:sp>
        <p:nvSpPr>
          <p:cNvPr id="457736" name="Rectangle 2056"/>
          <p:cNvSpPr>
            <a:spLocks noChangeArrowheads="1"/>
          </p:cNvSpPr>
          <p:nvPr/>
        </p:nvSpPr>
        <p:spPr bwMode="auto">
          <a:xfrm>
            <a:off x="5410200" y="3429000"/>
            <a:ext cx="259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lang="en-US" sz="2000">
                <a:solidFill>
                  <a:srgbClr val="000066"/>
                </a:solidFill>
              </a:rPr>
              <a:t>(Volume/compliance) + PEEP</a:t>
            </a:r>
          </a:p>
        </p:txBody>
      </p:sp>
      <p:graphicFrame>
        <p:nvGraphicFramePr>
          <p:cNvPr id="457737" name="Object 2057"/>
          <p:cNvGraphicFramePr>
            <a:graphicFrameLocks noChangeAspect="1"/>
          </p:cNvGraphicFramePr>
          <p:nvPr/>
        </p:nvGraphicFramePr>
        <p:xfrm>
          <a:off x="2586038" y="5248275"/>
          <a:ext cx="4135437" cy="965200"/>
        </p:xfrm>
        <a:graphic>
          <a:graphicData uri="http://schemas.openxmlformats.org/presentationml/2006/ole">
            <mc:AlternateContent xmlns:mc="http://schemas.openxmlformats.org/markup-compatibility/2006">
              <mc:Choice xmlns:v="urn:schemas-microsoft-com:vml" Requires="v">
                <p:oleObj spid="_x0000_s4139" name="Equation" r:id="rId4" imgW="2974680" imgH="685440" progId="Equation.3">
                  <p:embed/>
                </p:oleObj>
              </mc:Choice>
              <mc:Fallback>
                <p:oleObj name="Equation" r:id="rId4" imgW="2974680" imgH="685440" progId="Equation.3">
                  <p:embed/>
                  <p:pic>
                    <p:nvPicPr>
                      <p:cNvPr id="0"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86038" y="5248275"/>
                        <a:ext cx="4135437" cy="965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7738" name="Rectangle 2058"/>
          <p:cNvSpPr>
            <a:spLocks noChangeArrowheads="1"/>
          </p:cNvSpPr>
          <p:nvPr/>
        </p:nvSpPr>
        <p:spPr bwMode="auto">
          <a:xfrm>
            <a:off x="1660525" y="2574925"/>
            <a:ext cx="1214438"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400"/>
              <a:t>A (P</a:t>
            </a:r>
            <a:r>
              <a:rPr lang="en-US" sz="2400" baseline="-25000"/>
              <a:t>AW</a:t>
            </a:r>
            <a:r>
              <a:rPr lang="en-US" sz="2400"/>
              <a:t>)</a:t>
            </a:r>
            <a:endParaRPr lang="en-US" sz="2400" baseline="-25000"/>
          </a:p>
        </p:txBody>
      </p:sp>
      <p:sp>
        <p:nvSpPr>
          <p:cNvPr id="457739" name="Line 2059"/>
          <p:cNvSpPr>
            <a:spLocks noChangeShapeType="1"/>
          </p:cNvSpPr>
          <p:nvPr/>
        </p:nvSpPr>
        <p:spPr bwMode="auto">
          <a:xfrm>
            <a:off x="1905000" y="2971800"/>
            <a:ext cx="152400" cy="457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4609320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9778" name="Rectangle 1026"/>
          <p:cNvSpPr>
            <a:spLocks noGrp="1" noChangeArrowheads="1"/>
          </p:cNvSpPr>
          <p:nvPr>
            <p:ph type="title"/>
          </p:nvPr>
        </p:nvSpPr>
        <p:spPr/>
        <p:txBody>
          <a:bodyPr/>
          <a:lstStyle/>
          <a:p>
            <a:r>
              <a:rPr lang="en-US"/>
              <a:t>Physics</a:t>
            </a:r>
          </a:p>
        </p:txBody>
      </p:sp>
      <p:sp>
        <p:nvSpPr>
          <p:cNvPr id="459779" name="Rectangle 1027"/>
          <p:cNvSpPr>
            <a:spLocks noGrp="1" noChangeArrowheads="1"/>
          </p:cNvSpPr>
          <p:nvPr>
            <p:ph type="body" idx="1"/>
          </p:nvPr>
        </p:nvSpPr>
        <p:spPr>
          <a:xfrm>
            <a:off x="457200" y="3192463"/>
            <a:ext cx="8229600" cy="2933700"/>
          </a:xfrm>
        </p:spPr>
        <p:txBody>
          <a:bodyPr/>
          <a:lstStyle/>
          <a:p>
            <a:pPr>
              <a:lnSpc>
                <a:spcPct val="90000"/>
              </a:lnSpc>
            </a:pPr>
            <a:r>
              <a:rPr lang="en-US" sz="2800"/>
              <a:t>Only possible to set 2 of:</a:t>
            </a:r>
          </a:p>
          <a:p>
            <a:pPr lvl="1">
              <a:lnSpc>
                <a:spcPct val="90000"/>
              </a:lnSpc>
            </a:pPr>
            <a:r>
              <a:rPr lang="en-US" sz="2400"/>
              <a:t>Pressure</a:t>
            </a:r>
          </a:p>
          <a:p>
            <a:pPr lvl="1">
              <a:lnSpc>
                <a:spcPct val="90000"/>
              </a:lnSpc>
            </a:pPr>
            <a:r>
              <a:rPr lang="en-US" sz="2400"/>
              <a:t>Flow</a:t>
            </a:r>
          </a:p>
          <a:p>
            <a:pPr lvl="1">
              <a:lnSpc>
                <a:spcPct val="90000"/>
              </a:lnSpc>
            </a:pPr>
            <a:r>
              <a:rPr lang="en-US" sz="2400"/>
              <a:t>Volume</a:t>
            </a:r>
          </a:p>
          <a:p>
            <a:pPr>
              <a:lnSpc>
                <a:spcPct val="90000"/>
              </a:lnSpc>
            </a:pPr>
            <a:r>
              <a:rPr lang="en-US" sz="2800"/>
              <a:t>Other variable becomes a dependent variable</a:t>
            </a:r>
          </a:p>
        </p:txBody>
      </p:sp>
      <p:graphicFrame>
        <p:nvGraphicFramePr>
          <p:cNvPr id="459780" name="Object 1028"/>
          <p:cNvGraphicFramePr>
            <a:graphicFrameLocks noChangeAspect="1"/>
          </p:cNvGraphicFramePr>
          <p:nvPr/>
        </p:nvGraphicFramePr>
        <p:xfrm>
          <a:off x="1619250" y="1971675"/>
          <a:ext cx="6069013" cy="847725"/>
        </p:xfrm>
        <a:graphic>
          <a:graphicData uri="http://schemas.openxmlformats.org/presentationml/2006/ole">
            <mc:AlternateContent xmlns:mc="http://schemas.openxmlformats.org/markup-compatibility/2006">
              <mc:Choice xmlns:v="urn:schemas-microsoft-com:vml" Requires="v">
                <p:oleObj spid="_x0000_s8207" name="Equation" r:id="rId4" imgW="3192840" imgH="444240" progId="Equation.3">
                  <p:embed/>
                </p:oleObj>
              </mc:Choice>
              <mc:Fallback>
                <p:oleObj name="Equation" r:id="rId4" imgW="3192840" imgH="44424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971675"/>
                        <a:ext cx="6069013"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7769385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050"/>
          <p:cNvSpPr>
            <a:spLocks noGrp="1" noChangeArrowheads="1"/>
          </p:cNvSpPr>
          <p:nvPr>
            <p:ph type="title"/>
          </p:nvPr>
        </p:nvSpPr>
        <p:spPr/>
        <p:txBody>
          <a:bodyPr/>
          <a:lstStyle/>
          <a:p>
            <a:r>
              <a:rPr lang="en-US"/>
              <a:t>Physics</a:t>
            </a:r>
          </a:p>
        </p:txBody>
      </p:sp>
      <p:sp>
        <p:nvSpPr>
          <p:cNvPr id="444420" name="Rectangle 2052"/>
          <p:cNvSpPr>
            <a:spLocks noGrp="1" noChangeArrowheads="1"/>
          </p:cNvSpPr>
          <p:nvPr>
            <p:ph type="body" idx="1"/>
          </p:nvPr>
        </p:nvSpPr>
        <p:spPr>
          <a:xfrm>
            <a:off x="457200" y="3192463"/>
            <a:ext cx="8229600" cy="2933700"/>
          </a:xfrm>
        </p:spPr>
        <p:txBody>
          <a:bodyPr/>
          <a:lstStyle/>
          <a:p>
            <a:r>
              <a:rPr lang="en-US"/>
              <a:t>If time is set it is only possible to set one of:</a:t>
            </a:r>
          </a:p>
          <a:p>
            <a:pPr lvl="1"/>
            <a:r>
              <a:rPr lang="en-US"/>
              <a:t>Pressure</a:t>
            </a:r>
          </a:p>
          <a:p>
            <a:pPr lvl="1"/>
            <a:r>
              <a:rPr lang="en-US"/>
              <a:t>Volume</a:t>
            </a:r>
          </a:p>
          <a:p>
            <a:pPr lvl="1"/>
            <a:r>
              <a:rPr lang="en-US"/>
              <a:t>Flow</a:t>
            </a:r>
          </a:p>
        </p:txBody>
      </p:sp>
      <p:graphicFrame>
        <p:nvGraphicFramePr>
          <p:cNvPr id="444419" name="Object 2051"/>
          <p:cNvGraphicFramePr>
            <a:graphicFrameLocks noChangeAspect="1"/>
          </p:cNvGraphicFramePr>
          <p:nvPr/>
        </p:nvGraphicFramePr>
        <p:xfrm>
          <a:off x="2743200" y="1905000"/>
          <a:ext cx="3657600" cy="1365250"/>
        </p:xfrm>
        <a:graphic>
          <a:graphicData uri="http://schemas.openxmlformats.org/presentationml/2006/ole">
            <mc:AlternateContent xmlns:mc="http://schemas.openxmlformats.org/markup-compatibility/2006">
              <mc:Choice xmlns:v="urn:schemas-microsoft-com:vml" Requires="v">
                <p:oleObj spid="_x0000_s9231" name="Equation" r:id="rId4" imgW="1150920" imgH="434880" progId="Equation.3">
                  <p:embed/>
                </p:oleObj>
              </mc:Choice>
              <mc:Fallback>
                <p:oleObj name="Equation" r:id="rId4" imgW="1150920" imgH="434880" progId="Equation.3">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905000"/>
                        <a:ext cx="3657600" cy="1365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5729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ChangeArrowheads="1"/>
          </p:cNvSpPr>
          <p:nvPr>
            <p:ph type="title"/>
          </p:nvPr>
        </p:nvSpPr>
        <p:spPr/>
        <p:txBody>
          <a:bodyPr/>
          <a:lstStyle/>
          <a:p>
            <a:r>
              <a:rPr lang="en-US"/>
              <a:t>Main determinants</a:t>
            </a:r>
          </a:p>
        </p:txBody>
      </p:sp>
      <p:sp>
        <p:nvSpPr>
          <p:cNvPr id="389123" name="Rectangle 3"/>
          <p:cNvSpPr>
            <a:spLocks noGrp="1" noChangeArrowheads="1"/>
          </p:cNvSpPr>
          <p:nvPr>
            <p:ph type="body" sz="half" idx="1"/>
          </p:nvPr>
        </p:nvSpPr>
        <p:spPr>
          <a:xfrm>
            <a:off x="457200" y="2132856"/>
            <a:ext cx="4033838" cy="3124944"/>
          </a:xfrm>
        </p:spPr>
        <p:txBody>
          <a:bodyPr/>
          <a:lstStyle/>
          <a:p>
            <a:r>
              <a:rPr lang="en-US" dirty="0"/>
              <a:t>Oxygen in</a:t>
            </a:r>
          </a:p>
          <a:p>
            <a:pPr lvl="1"/>
            <a:r>
              <a:rPr lang="en-US" dirty="0">
                <a:sym typeface="Symbol" pitchFamily="18" charset="2"/>
              </a:rPr>
              <a:t> F</a:t>
            </a:r>
            <a:r>
              <a:rPr lang="en-US" sz="1800" dirty="0">
                <a:sym typeface="Symbol" pitchFamily="18" charset="2"/>
              </a:rPr>
              <a:t>I</a:t>
            </a:r>
            <a:r>
              <a:rPr lang="en-US" dirty="0">
                <a:sym typeface="Symbol" pitchFamily="18" charset="2"/>
              </a:rPr>
              <a:t>O</a:t>
            </a:r>
            <a:r>
              <a:rPr lang="en-US" sz="1800" dirty="0">
                <a:sym typeface="Symbol" pitchFamily="18" charset="2"/>
              </a:rPr>
              <a:t>2</a:t>
            </a:r>
            <a:endParaRPr lang="en-US" dirty="0">
              <a:sym typeface="Symbol" pitchFamily="18" charset="2"/>
            </a:endParaRPr>
          </a:p>
          <a:p>
            <a:pPr lvl="1"/>
            <a:r>
              <a:rPr lang="en-US" dirty="0">
                <a:sym typeface="Symbol" pitchFamily="18" charset="2"/>
              </a:rPr>
              <a:t> mean alveolar pressure</a:t>
            </a:r>
          </a:p>
          <a:p>
            <a:pPr lvl="1"/>
            <a:r>
              <a:rPr lang="en-US" dirty="0">
                <a:sym typeface="Symbol" pitchFamily="18" charset="2"/>
              </a:rPr>
              <a:t>PEEP</a:t>
            </a:r>
          </a:p>
          <a:p>
            <a:pPr lvl="2"/>
            <a:r>
              <a:rPr lang="en-US" dirty="0">
                <a:sym typeface="Symbol" pitchFamily="18" charset="2"/>
              </a:rPr>
              <a:t>Re-open alveoli and  shunt</a:t>
            </a:r>
          </a:p>
        </p:txBody>
      </p:sp>
      <p:sp>
        <p:nvSpPr>
          <p:cNvPr id="389124" name="Rectangle 4"/>
          <p:cNvSpPr>
            <a:spLocks noGrp="1" noChangeArrowheads="1"/>
          </p:cNvSpPr>
          <p:nvPr>
            <p:ph type="body" sz="half" idx="2"/>
          </p:nvPr>
        </p:nvSpPr>
        <p:spPr>
          <a:xfrm>
            <a:off x="4652963" y="2132856"/>
            <a:ext cx="4033837" cy="3124945"/>
          </a:xfrm>
        </p:spPr>
        <p:txBody>
          <a:bodyPr/>
          <a:lstStyle/>
          <a:p>
            <a:r>
              <a:rPr lang="en-US" dirty="0"/>
              <a:t>Carbon dioxide out</a:t>
            </a:r>
          </a:p>
          <a:p>
            <a:pPr lvl="1"/>
            <a:r>
              <a:rPr lang="en-US" dirty="0">
                <a:sym typeface="Symbol" pitchFamily="18" charset="2"/>
              </a:rPr>
              <a:t> ventilation</a:t>
            </a:r>
          </a:p>
          <a:p>
            <a:pPr lvl="2"/>
            <a:r>
              <a:rPr lang="en-US" dirty="0">
                <a:sym typeface="Symbol" pitchFamily="18" charset="2"/>
              </a:rPr>
              <a:t> RR</a:t>
            </a:r>
          </a:p>
          <a:p>
            <a:pPr lvl="2"/>
            <a:r>
              <a:rPr lang="en-US" dirty="0">
                <a:sym typeface="Symbol" pitchFamily="18" charset="2"/>
              </a:rPr>
              <a:t> tidal volume</a:t>
            </a:r>
          </a:p>
        </p:txBody>
      </p:sp>
    </p:spTree>
    <p:extLst>
      <p:ext uri="{BB962C8B-B14F-4D97-AF65-F5344CB8AC3E}">
        <p14:creationId xmlns:p14="http://schemas.microsoft.com/office/powerpoint/2010/main" val="423639134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Mean airway pressure</a:t>
            </a:r>
          </a:p>
        </p:txBody>
      </p:sp>
      <p:sp>
        <p:nvSpPr>
          <p:cNvPr id="25603" name="Line 3"/>
          <p:cNvSpPr>
            <a:spLocks noChangeShapeType="1"/>
          </p:cNvSpPr>
          <p:nvPr/>
        </p:nvSpPr>
        <p:spPr bwMode="auto">
          <a:xfrm>
            <a:off x="609600" y="2590800"/>
            <a:ext cx="0" cy="2590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4" name="Freeform 4"/>
          <p:cNvSpPr>
            <a:spLocks/>
          </p:cNvSpPr>
          <p:nvPr/>
        </p:nvSpPr>
        <p:spPr bwMode="auto">
          <a:xfrm>
            <a:off x="615950" y="5181600"/>
            <a:ext cx="3482975" cy="1588"/>
          </a:xfrm>
          <a:custGeom>
            <a:avLst/>
            <a:gdLst>
              <a:gd name="T0" fmla="*/ 0 w 2194"/>
              <a:gd name="T1" fmla="*/ 0 h 1"/>
              <a:gd name="T2" fmla="*/ 2147483646 w 2194"/>
              <a:gd name="T3" fmla="*/ 0 h 1"/>
              <a:gd name="T4" fmla="*/ 0 60000 65536"/>
              <a:gd name="T5" fmla="*/ 0 60000 65536"/>
            </a:gdLst>
            <a:ahLst/>
            <a:cxnLst>
              <a:cxn ang="T4">
                <a:pos x="T0" y="T1"/>
              </a:cxn>
              <a:cxn ang="T5">
                <a:pos x="T2" y="T3"/>
              </a:cxn>
            </a:cxnLst>
            <a:rect l="0" t="0" r="r" b="b"/>
            <a:pathLst>
              <a:path w="2194" h="1">
                <a:moveTo>
                  <a:pt x="0" y="0"/>
                </a:moveTo>
                <a:lnTo>
                  <a:pt x="2194"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5" name="Freeform 5"/>
          <p:cNvSpPr>
            <a:spLocks/>
          </p:cNvSpPr>
          <p:nvPr/>
        </p:nvSpPr>
        <p:spPr bwMode="auto">
          <a:xfrm>
            <a:off x="615950" y="2905125"/>
            <a:ext cx="3498850" cy="2071688"/>
          </a:xfrm>
          <a:custGeom>
            <a:avLst/>
            <a:gdLst>
              <a:gd name="T0" fmla="*/ 0 w 2204"/>
              <a:gd name="T1" fmla="*/ 2147483646 h 1305"/>
              <a:gd name="T2" fmla="*/ 2147483646 w 2204"/>
              <a:gd name="T3" fmla="*/ 2147483646 h 1305"/>
              <a:gd name="T4" fmla="*/ 2147483646 w 2204"/>
              <a:gd name="T5" fmla="*/ 2147483646 h 1305"/>
              <a:gd name="T6" fmla="*/ 2147483646 w 2204"/>
              <a:gd name="T7" fmla="*/ 2147483646 h 1305"/>
              <a:gd name="T8" fmla="*/ 2147483646 w 2204"/>
              <a:gd name="T9" fmla="*/ 2147483646 h 1305"/>
              <a:gd name="T10" fmla="*/ 2147483646 w 2204"/>
              <a:gd name="T11" fmla="*/ 2147483646 h 1305"/>
              <a:gd name="T12" fmla="*/ 2147483646 w 2204"/>
              <a:gd name="T13" fmla="*/ 2147483646 h 1305"/>
              <a:gd name="T14" fmla="*/ 2147483646 w 2204"/>
              <a:gd name="T15" fmla="*/ 2147483646 h 1305"/>
              <a:gd name="T16" fmla="*/ 2147483646 w 2204"/>
              <a:gd name="T17" fmla="*/ 2147483646 h 1305"/>
              <a:gd name="T18" fmla="*/ 2147483646 w 2204"/>
              <a:gd name="T19" fmla="*/ 2147483646 h 13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4" h="1305">
                <a:moveTo>
                  <a:pt x="0" y="1290"/>
                </a:moveTo>
                <a:cubicBezTo>
                  <a:pt x="11" y="1289"/>
                  <a:pt x="39" y="1286"/>
                  <a:pt x="68" y="1286"/>
                </a:cubicBezTo>
                <a:lnTo>
                  <a:pt x="172" y="1290"/>
                </a:lnTo>
                <a:cubicBezTo>
                  <a:pt x="234" y="1101"/>
                  <a:pt x="377" y="308"/>
                  <a:pt x="440" y="154"/>
                </a:cubicBezTo>
                <a:cubicBezTo>
                  <a:pt x="503" y="0"/>
                  <a:pt x="501" y="311"/>
                  <a:pt x="548" y="366"/>
                </a:cubicBezTo>
                <a:cubicBezTo>
                  <a:pt x="595" y="421"/>
                  <a:pt x="676" y="355"/>
                  <a:pt x="724" y="482"/>
                </a:cubicBezTo>
                <a:cubicBezTo>
                  <a:pt x="772" y="609"/>
                  <a:pt x="789" y="997"/>
                  <a:pt x="836" y="1130"/>
                </a:cubicBezTo>
                <a:cubicBezTo>
                  <a:pt x="883" y="1263"/>
                  <a:pt x="907" y="1251"/>
                  <a:pt x="1004" y="1278"/>
                </a:cubicBezTo>
                <a:cubicBezTo>
                  <a:pt x="1101" y="1305"/>
                  <a:pt x="1220" y="1288"/>
                  <a:pt x="1420" y="1290"/>
                </a:cubicBezTo>
                <a:cubicBezTo>
                  <a:pt x="1620" y="1292"/>
                  <a:pt x="2041" y="1290"/>
                  <a:pt x="2204" y="1290"/>
                </a:cubicBezTo>
              </a:path>
            </a:pathLst>
          </a:custGeom>
          <a:noFill/>
          <a:ln w="38100" cap="flat" cmpd="sng">
            <a:solidFill>
              <a:srgbClr val="FF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6" name="Line 9"/>
          <p:cNvSpPr>
            <a:spLocks noChangeShapeType="1"/>
          </p:cNvSpPr>
          <p:nvPr/>
        </p:nvSpPr>
        <p:spPr bwMode="auto">
          <a:xfrm>
            <a:off x="5181600" y="2590800"/>
            <a:ext cx="0" cy="25908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Freeform 11"/>
          <p:cNvSpPr>
            <a:spLocks/>
          </p:cNvSpPr>
          <p:nvPr/>
        </p:nvSpPr>
        <p:spPr bwMode="auto">
          <a:xfrm>
            <a:off x="5187950" y="5181600"/>
            <a:ext cx="3482975" cy="1588"/>
          </a:xfrm>
          <a:custGeom>
            <a:avLst/>
            <a:gdLst>
              <a:gd name="T0" fmla="*/ 0 w 2194"/>
              <a:gd name="T1" fmla="*/ 0 h 1"/>
              <a:gd name="T2" fmla="*/ 2147483646 w 2194"/>
              <a:gd name="T3" fmla="*/ 0 h 1"/>
              <a:gd name="T4" fmla="*/ 0 60000 65536"/>
              <a:gd name="T5" fmla="*/ 0 60000 65536"/>
            </a:gdLst>
            <a:ahLst/>
            <a:cxnLst>
              <a:cxn ang="T4">
                <a:pos x="T0" y="T1"/>
              </a:cxn>
              <a:cxn ang="T5">
                <a:pos x="T2" y="T3"/>
              </a:cxn>
            </a:cxnLst>
            <a:rect l="0" t="0" r="r" b="b"/>
            <a:pathLst>
              <a:path w="2194" h="1">
                <a:moveTo>
                  <a:pt x="0" y="0"/>
                </a:moveTo>
                <a:lnTo>
                  <a:pt x="2194" y="0"/>
                </a:ln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Freeform 12"/>
          <p:cNvSpPr>
            <a:spLocks/>
          </p:cNvSpPr>
          <p:nvPr/>
        </p:nvSpPr>
        <p:spPr bwMode="auto">
          <a:xfrm>
            <a:off x="5187950" y="2346325"/>
            <a:ext cx="3498850" cy="2630488"/>
          </a:xfrm>
          <a:custGeom>
            <a:avLst/>
            <a:gdLst>
              <a:gd name="T0" fmla="*/ 0 w 2204"/>
              <a:gd name="T1" fmla="*/ 2147483646 h 1657"/>
              <a:gd name="T2" fmla="*/ 2147483646 w 2204"/>
              <a:gd name="T3" fmla="*/ 2147483646 h 1657"/>
              <a:gd name="T4" fmla="*/ 2147483646 w 2204"/>
              <a:gd name="T5" fmla="*/ 2147483646 h 1657"/>
              <a:gd name="T6" fmla="*/ 2147483646 w 2204"/>
              <a:gd name="T7" fmla="*/ 2147483646 h 1657"/>
              <a:gd name="T8" fmla="*/ 2147483646 w 2204"/>
              <a:gd name="T9" fmla="*/ 2147483646 h 1657"/>
              <a:gd name="T10" fmla="*/ 2147483646 w 2204"/>
              <a:gd name="T11" fmla="*/ 2147483646 h 1657"/>
              <a:gd name="T12" fmla="*/ 2147483646 w 2204"/>
              <a:gd name="T13" fmla="*/ 2147483646 h 1657"/>
              <a:gd name="T14" fmla="*/ 2147483646 w 2204"/>
              <a:gd name="T15" fmla="*/ 2147483646 h 1657"/>
              <a:gd name="T16" fmla="*/ 2147483646 w 2204"/>
              <a:gd name="T17" fmla="*/ 2147483646 h 1657"/>
              <a:gd name="T18" fmla="*/ 2147483646 w 2204"/>
              <a:gd name="T19" fmla="*/ 2147483646 h 16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4" h="1657">
                <a:moveTo>
                  <a:pt x="0" y="1642"/>
                </a:moveTo>
                <a:cubicBezTo>
                  <a:pt x="11" y="1641"/>
                  <a:pt x="39" y="1638"/>
                  <a:pt x="68" y="1638"/>
                </a:cubicBezTo>
                <a:lnTo>
                  <a:pt x="172" y="1642"/>
                </a:lnTo>
                <a:cubicBezTo>
                  <a:pt x="235" y="1402"/>
                  <a:pt x="384" y="390"/>
                  <a:pt x="444" y="195"/>
                </a:cubicBezTo>
                <a:cubicBezTo>
                  <a:pt x="504" y="0"/>
                  <a:pt x="486" y="391"/>
                  <a:pt x="535" y="469"/>
                </a:cubicBezTo>
                <a:cubicBezTo>
                  <a:pt x="584" y="547"/>
                  <a:pt x="687" y="492"/>
                  <a:pt x="737" y="661"/>
                </a:cubicBezTo>
                <a:cubicBezTo>
                  <a:pt x="787" y="830"/>
                  <a:pt x="792" y="1321"/>
                  <a:pt x="836" y="1482"/>
                </a:cubicBezTo>
                <a:cubicBezTo>
                  <a:pt x="880" y="1643"/>
                  <a:pt x="907" y="1603"/>
                  <a:pt x="1004" y="1630"/>
                </a:cubicBezTo>
                <a:cubicBezTo>
                  <a:pt x="1101" y="1657"/>
                  <a:pt x="1220" y="1640"/>
                  <a:pt x="1420" y="1642"/>
                </a:cubicBezTo>
                <a:cubicBezTo>
                  <a:pt x="1620" y="1644"/>
                  <a:pt x="2041" y="1642"/>
                  <a:pt x="2204" y="1642"/>
                </a:cubicBezTo>
              </a:path>
            </a:pathLst>
          </a:custGeom>
          <a:noFill/>
          <a:ln w="38100" cap="flat" cmpd="sng">
            <a:solidFill>
              <a:srgbClr val="FF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5609" name="Group 17"/>
          <p:cNvGrpSpPr>
            <a:grpSpLocks/>
          </p:cNvGrpSpPr>
          <p:nvPr/>
        </p:nvGrpSpPr>
        <p:grpSpPr bwMode="auto">
          <a:xfrm>
            <a:off x="609600" y="4198938"/>
            <a:ext cx="3692525" cy="336550"/>
            <a:chOff x="384" y="2645"/>
            <a:chExt cx="2326" cy="212"/>
          </a:xfrm>
        </p:grpSpPr>
        <p:sp>
          <p:nvSpPr>
            <p:cNvPr id="25618" name="Line 14"/>
            <p:cNvSpPr>
              <a:spLocks noChangeShapeType="1"/>
            </p:cNvSpPr>
            <p:nvPr/>
          </p:nvSpPr>
          <p:spPr bwMode="auto">
            <a:xfrm>
              <a:off x="384" y="2832"/>
              <a:ext cx="216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9" name="Text Box 15"/>
            <p:cNvSpPr txBox="1">
              <a:spLocks noChangeArrowheads="1"/>
            </p:cNvSpPr>
            <p:nvPr/>
          </p:nvSpPr>
          <p:spPr bwMode="auto">
            <a:xfrm>
              <a:off x="1248" y="2645"/>
              <a:ext cx="146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spcBef>
                  <a:spcPct val="0"/>
                </a:spcBef>
                <a:buFontTx/>
                <a:buNone/>
              </a:pPr>
              <a:r>
                <a:rPr lang="en-US" altLang="en-US" sz="1600">
                  <a:solidFill>
                    <a:schemeClr val="tx1"/>
                  </a:solidFill>
                  <a:latin typeface="Lucida Sans Unicode" panose="020B0602030504020204" pitchFamily="34" charset="0"/>
                </a:rPr>
                <a:t>Mean airway pressure</a:t>
              </a:r>
            </a:p>
          </p:txBody>
        </p:sp>
      </p:grpSp>
      <p:grpSp>
        <p:nvGrpSpPr>
          <p:cNvPr id="25610" name="Group 18"/>
          <p:cNvGrpSpPr>
            <a:grpSpLocks/>
          </p:cNvGrpSpPr>
          <p:nvPr/>
        </p:nvGrpSpPr>
        <p:grpSpPr bwMode="auto">
          <a:xfrm>
            <a:off x="5222875" y="4006850"/>
            <a:ext cx="3692525" cy="336550"/>
            <a:chOff x="384" y="2645"/>
            <a:chExt cx="2326" cy="212"/>
          </a:xfrm>
        </p:grpSpPr>
        <p:sp>
          <p:nvSpPr>
            <p:cNvPr id="25616" name="Line 19"/>
            <p:cNvSpPr>
              <a:spLocks noChangeShapeType="1"/>
            </p:cNvSpPr>
            <p:nvPr/>
          </p:nvSpPr>
          <p:spPr bwMode="auto">
            <a:xfrm>
              <a:off x="384" y="2832"/>
              <a:ext cx="2160" cy="0"/>
            </a:xfrm>
            <a:prstGeom prst="line">
              <a:avLst/>
            </a:prstGeom>
            <a:noFill/>
            <a:ln w="127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7" name="Text Box 20"/>
            <p:cNvSpPr txBox="1">
              <a:spLocks noChangeArrowheads="1"/>
            </p:cNvSpPr>
            <p:nvPr/>
          </p:nvSpPr>
          <p:spPr bwMode="auto">
            <a:xfrm>
              <a:off x="1248" y="2645"/>
              <a:ext cx="146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spcBef>
                  <a:spcPct val="0"/>
                </a:spcBef>
                <a:buFontTx/>
                <a:buNone/>
              </a:pPr>
              <a:r>
                <a:rPr lang="en-US" altLang="en-US" sz="1600">
                  <a:solidFill>
                    <a:schemeClr val="tx1"/>
                  </a:solidFill>
                  <a:latin typeface="Lucida Sans Unicode" panose="020B0602030504020204" pitchFamily="34" charset="0"/>
                </a:rPr>
                <a:t>Mean airway pressure</a:t>
              </a:r>
            </a:p>
          </p:txBody>
        </p:sp>
      </p:grpSp>
      <p:sp>
        <p:nvSpPr>
          <p:cNvPr id="25611" name="Text Box 21"/>
          <p:cNvSpPr txBox="1">
            <a:spLocks noChangeArrowheads="1"/>
          </p:cNvSpPr>
          <p:nvPr/>
        </p:nvSpPr>
        <p:spPr bwMode="auto">
          <a:xfrm>
            <a:off x="1627188" y="5395913"/>
            <a:ext cx="7350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Time</a:t>
            </a:r>
          </a:p>
        </p:txBody>
      </p:sp>
      <p:sp>
        <p:nvSpPr>
          <p:cNvPr id="25612" name="Text Box 22"/>
          <p:cNvSpPr txBox="1">
            <a:spLocks noChangeArrowheads="1"/>
          </p:cNvSpPr>
          <p:nvPr/>
        </p:nvSpPr>
        <p:spPr bwMode="auto">
          <a:xfrm rot="-5400000">
            <a:off x="-227012" y="3808412"/>
            <a:ext cx="1125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Pressure</a:t>
            </a:r>
          </a:p>
        </p:txBody>
      </p:sp>
      <p:sp>
        <p:nvSpPr>
          <p:cNvPr id="25613" name="Text Box 23"/>
          <p:cNvSpPr txBox="1">
            <a:spLocks noChangeArrowheads="1"/>
          </p:cNvSpPr>
          <p:nvPr/>
        </p:nvSpPr>
        <p:spPr bwMode="auto">
          <a:xfrm>
            <a:off x="6275388" y="5395913"/>
            <a:ext cx="7350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Time</a:t>
            </a:r>
          </a:p>
        </p:txBody>
      </p:sp>
      <p:sp>
        <p:nvSpPr>
          <p:cNvPr id="25614" name="Text Box 24"/>
          <p:cNvSpPr txBox="1">
            <a:spLocks noChangeArrowheads="1"/>
          </p:cNvSpPr>
          <p:nvPr/>
        </p:nvSpPr>
        <p:spPr bwMode="auto">
          <a:xfrm rot="-5400000">
            <a:off x="4421188" y="3808412"/>
            <a:ext cx="1125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rPr>
              <a:t>Pressure</a:t>
            </a:r>
          </a:p>
        </p:txBody>
      </p:sp>
      <p:sp>
        <p:nvSpPr>
          <p:cNvPr id="25615" name="Text Box 26"/>
          <p:cNvSpPr txBox="1">
            <a:spLocks noChangeArrowheads="1"/>
          </p:cNvSpPr>
          <p:nvPr/>
        </p:nvSpPr>
        <p:spPr bwMode="auto">
          <a:xfrm>
            <a:off x="6634163" y="2347913"/>
            <a:ext cx="18240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rgbClr val="0000CC"/>
                </a:solidFill>
                <a:latin typeface="Arial" panose="020B0604020202020204" pitchFamily="34" charset="0"/>
                <a:cs typeface="Arial" panose="020B0604020202020204" pitchFamily="34" charset="0"/>
              </a:defRPr>
            </a:lvl1pPr>
            <a:lvl2pPr marL="742950" indent="-285750">
              <a:spcBef>
                <a:spcPct val="20000"/>
              </a:spcBef>
              <a:buChar char="–"/>
              <a:defRPr sz="2800">
                <a:solidFill>
                  <a:srgbClr val="0000FF"/>
                </a:solidFill>
                <a:latin typeface="Arial" panose="020B0604020202020204" pitchFamily="34" charset="0"/>
                <a:cs typeface="Arial" panose="020B0604020202020204" pitchFamily="34" charset="0"/>
              </a:defRPr>
            </a:lvl2pPr>
            <a:lvl3pPr marL="1143000" indent="-228600">
              <a:spcBef>
                <a:spcPct val="20000"/>
              </a:spcBef>
              <a:buChar char="•"/>
              <a:defRPr sz="2400">
                <a:solidFill>
                  <a:srgbClr val="6666FF"/>
                </a:solidFill>
                <a:latin typeface="Arial" panose="020B0604020202020204" pitchFamily="34" charset="0"/>
                <a:cs typeface="Arial" panose="020B0604020202020204" pitchFamily="34" charset="0"/>
              </a:defRPr>
            </a:lvl3pPr>
            <a:lvl4pPr marL="1600200" indent="-228600">
              <a:spcBef>
                <a:spcPct val="20000"/>
              </a:spcBef>
              <a:buChar char="–"/>
              <a:defRPr sz="2000">
                <a:solidFill>
                  <a:srgbClr val="9966FF"/>
                </a:solidFill>
                <a:latin typeface="Arial" panose="020B0604020202020204" pitchFamily="34" charset="0"/>
                <a:cs typeface="Arial" panose="020B0604020202020204" pitchFamily="34" charset="0"/>
              </a:defRPr>
            </a:lvl4pPr>
            <a:lvl5pPr marL="2057400" indent="-228600">
              <a:spcBef>
                <a:spcPct val="20000"/>
              </a:spcBef>
              <a:buChar char="»"/>
              <a:defRPr sz="2000">
                <a:solidFill>
                  <a:srgbClr val="CC99FF"/>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CC99FF"/>
                </a:solidFill>
                <a:latin typeface="Arial" panose="020B0604020202020204" pitchFamily="34" charset="0"/>
                <a:cs typeface="Arial" panose="020B0604020202020204" pitchFamily="34" charset="0"/>
              </a:defRPr>
            </a:lvl9pPr>
          </a:lstStyle>
          <a:p>
            <a:pPr algn="r">
              <a:spcBef>
                <a:spcPct val="0"/>
              </a:spcBef>
              <a:buFontTx/>
              <a:buNone/>
            </a:pPr>
            <a:r>
              <a:rPr lang="en-US" altLang="en-US" sz="1800">
                <a:solidFill>
                  <a:schemeClr val="tx1"/>
                </a:solidFill>
                <a:latin typeface="Lucida Sans Unicode" panose="020B0602030504020204" pitchFamily="34" charset="0"/>
                <a:sym typeface="Symbol" panose="05050102010706020507" pitchFamily="18" charset="2"/>
              </a:rPr>
              <a:t> Tidal volume</a:t>
            </a:r>
          </a:p>
        </p:txBody>
      </p:sp>
    </p:spTree>
    <p:extLst>
      <p:ext uri="{BB962C8B-B14F-4D97-AF65-F5344CB8AC3E}">
        <p14:creationId xmlns:p14="http://schemas.microsoft.com/office/powerpoint/2010/main" val="4519908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828</TotalTime>
  <Words>1632</Words>
  <Application>Microsoft Office PowerPoint</Application>
  <PresentationFormat>On-screen Show (4:3)</PresentationFormat>
  <Paragraphs>268</Paragraphs>
  <Slides>41</Slides>
  <Notes>24</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6" baseType="lpstr">
      <vt:lpstr>MS PGothic</vt:lpstr>
      <vt:lpstr>MS PGothic</vt:lpstr>
      <vt:lpstr>Abadi MT Condensed Light</vt:lpstr>
      <vt:lpstr>Arial</vt:lpstr>
      <vt:lpstr>Calibri</vt:lpstr>
      <vt:lpstr>Century Gothic</vt:lpstr>
      <vt:lpstr>Courier New</vt:lpstr>
      <vt:lpstr>Forte</vt:lpstr>
      <vt:lpstr>Lucida Sans Unicode</vt:lpstr>
      <vt:lpstr>Symbol</vt:lpstr>
      <vt:lpstr>Tahoma</vt:lpstr>
      <vt:lpstr>Times New Roman</vt:lpstr>
      <vt:lpstr>Wingdings</vt:lpstr>
      <vt:lpstr>Office Theme</vt:lpstr>
      <vt:lpstr>Equation</vt:lpstr>
      <vt:lpstr>An introduction to MECHANICAL VENTILATION </vt:lpstr>
      <vt:lpstr>Physics</vt:lpstr>
      <vt:lpstr>Physics</vt:lpstr>
      <vt:lpstr>Physics</vt:lpstr>
      <vt:lpstr>Physics</vt:lpstr>
      <vt:lpstr>Physics</vt:lpstr>
      <vt:lpstr>Physics</vt:lpstr>
      <vt:lpstr>Main determinants</vt:lpstr>
      <vt:lpstr>Mean airway pressure</vt:lpstr>
      <vt:lpstr>Mean airway pressure</vt:lpstr>
      <vt:lpstr>Mean airway pressure</vt:lpstr>
      <vt:lpstr>Inspiratory time</vt:lpstr>
      <vt:lpstr>Breath types</vt:lpstr>
      <vt:lpstr>Breath type: Spontaneous vs Mechanical vs assisted</vt:lpstr>
      <vt:lpstr>5 basic breaths</vt:lpstr>
      <vt:lpstr>Volume-limited</vt:lpstr>
      <vt:lpstr>Pressure-limited</vt:lpstr>
      <vt:lpstr>Volume-limited vs. Pressure-limited</vt:lpstr>
      <vt:lpstr>CONTROLLED MECHANICAL VENTILATION)</vt:lpstr>
      <vt:lpstr>PowerPoint Presentation</vt:lpstr>
      <vt:lpstr>PowerPoint Presentation</vt:lpstr>
      <vt:lpstr>PowerPoint Presentation</vt:lpstr>
      <vt:lpstr>PowerPoint Presentation</vt:lpstr>
      <vt:lpstr>ASSISTED MECHANICAL VENTILATION</vt:lpstr>
      <vt:lpstr>PowerPoint Presentation</vt:lpstr>
      <vt:lpstr>PowerPoint Presentation</vt:lpstr>
      <vt:lpstr>Assist/Control Mechanical Ventilation</vt:lpstr>
      <vt:lpstr>Synchronized Intermittent Mandatory Ventilation</vt:lpstr>
      <vt:lpstr>PowerPoint Presentation</vt:lpstr>
      <vt:lpstr>PowerPoint Presentation</vt:lpstr>
      <vt:lpstr>PowerPoint Presentation</vt:lpstr>
      <vt:lpstr>Pressure Support Ventilation</vt:lpstr>
      <vt:lpstr>PowerPoint Presentation</vt:lpstr>
      <vt:lpstr>PowerPoint Presentation</vt:lpstr>
      <vt:lpstr>PowerPoint Presentation</vt:lpstr>
      <vt:lpstr>PowerPoint Presentation</vt:lpstr>
      <vt:lpstr>Partitioning of the Workload Between the Ventilator and the Patient</vt:lpstr>
      <vt:lpstr>MONITORING MECHANICAL VENTILATION</vt:lpstr>
      <vt:lpstr>PowerPoint Presentation</vt:lpstr>
      <vt:lpstr>Air Trapping</vt:lpstr>
      <vt:lpstr>Patient-ventilator interactions</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mechanical ventilation</dc:title>
  <dc:creator>bagheri</dc:creator>
  <cp:lastModifiedBy>abm.icm@gmail.com</cp:lastModifiedBy>
  <cp:revision>72</cp:revision>
  <dcterms:created xsi:type="dcterms:W3CDTF">2015-10-02T20:23:04Z</dcterms:created>
  <dcterms:modified xsi:type="dcterms:W3CDTF">2019-06-21T20:01:50Z</dcterms:modified>
</cp:coreProperties>
</file>